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29"/>
  </p:notesMasterIdLst>
  <p:handoutMasterIdLst>
    <p:handoutMasterId r:id="rId30"/>
  </p:handoutMasterIdLst>
  <p:sldIdLst>
    <p:sldId id="343" r:id="rId3"/>
    <p:sldId id="346" r:id="rId4"/>
    <p:sldId id="345" r:id="rId5"/>
    <p:sldId id="348" r:id="rId6"/>
    <p:sldId id="347" r:id="rId7"/>
    <p:sldId id="349" r:id="rId8"/>
    <p:sldId id="353" r:id="rId9"/>
    <p:sldId id="374" r:id="rId10"/>
    <p:sldId id="350" r:id="rId11"/>
    <p:sldId id="351" r:id="rId12"/>
    <p:sldId id="356" r:id="rId13"/>
    <p:sldId id="355" r:id="rId14"/>
    <p:sldId id="359" r:id="rId15"/>
    <p:sldId id="360" r:id="rId16"/>
    <p:sldId id="370" r:id="rId17"/>
    <p:sldId id="361" r:id="rId18"/>
    <p:sldId id="371" r:id="rId19"/>
    <p:sldId id="362" r:id="rId20"/>
    <p:sldId id="372" r:id="rId21"/>
    <p:sldId id="363" r:id="rId22"/>
    <p:sldId id="373" r:id="rId23"/>
    <p:sldId id="364" r:id="rId24"/>
    <p:sldId id="365" r:id="rId25"/>
    <p:sldId id="366" r:id="rId26"/>
    <p:sldId id="354" r:id="rId27"/>
    <p:sldId id="367" r:id="rId28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19" autoAdjust="0"/>
    <p:restoredTop sz="93605" autoAdjust="0"/>
  </p:normalViewPr>
  <p:slideViewPr>
    <p:cSldViewPr snapToGrid="0">
      <p:cViewPr varScale="1">
        <p:scale>
          <a:sx n="109" d="100"/>
          <a:sy n="109" d="100"/>
        </p:scale>
        <p:origin x="-4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B4E4-EE5B-4DF7-A502-4035CF88BAE4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CB6C-7E61-44B5-BCBE-3C2FB89F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514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42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31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49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49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68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314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31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31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42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xmlns="" id="{A8211BB3-2A86-D642-A6C0-96CC77A74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4025" y="543617"/>
            <a:ext cx="5603084" cy="5769864"/>
          </a:xfrm>
          <a:custGeom>
            <a:avLst/>
            <a:gdLst>
              <a:gd name="connsiteX0" fmla="*/ 0 w 5603084"/>
              <a:gd name="connsiteY0" fmla="*/ 0 h 5768985"/>
              <a:gd name="connsiteX1" fmla="*/ 2681958 w 5603084"/>
              <a:gd name="connsiteY1" fmla="*/ 0 h 5768985"/>
              <a:gd name="connsiteX2" fmla="*/ 5603084 w 5603084"/>
              <a:gd name="connsiteY2" fmla="*/ 2921083 h 5768985"/>
              <a:gd name="connsiteX3" fmla="*/ 5603084 w 5603084"/>
              <a:gd name="connsiteY3" fmla="*/ 5312808 h 5768985"/>
              <a:gd name="connsiteX4" fmla="*/ 5145758 w 5603084"/>
              <a:gd name="connsiteY4" fmla="*/ 5768985 h 5768985"/>
              <a:gd name="connsiteX5" fmla="*/ 0 w 5603084"/>
              <a:gd name="connsiteY5" fmla="*/ 5768985 h 576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3084" h="5768985">
                <a:moveTo>
                  <a:pt x="0" y="0"/>
                </a:moveTo>
                <a:lnTo>
                  <a:pt x="2681958" y="0"/>
                </a:lnTo>
                <a:cubicBezTo>
                  <a:pt x="4294660" y="0"/>
                  <a:pt x="5603084" y="1307370"/>
                  <a:pt x="5603084" y="2921083"/>
                </a:cubicBezTo>
                <a:lnTo>
                  <a:pt x="5603084" y="5312808"/>
                </a:lnTo>
                <a:cubicBezTo>
                  <a:pt x="5603084" y="5564667"/>
                  <a:pt x="5397637" y="5768985"/>
                  <a:pt x="5145758" y="5768985"/>
                </a:cubicBezTo>
                <a:lnTo>
                  <a:pt x="0" y="576898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xmlns="" id="{A5DD706B-E5BB-6B4A-9D6C-197546B19298}"/>
              </a:ext>
            </a:extLst>
          </p:cNvPr>
          <p:cNvSpPr/>
          <p:nvPr/>
        </p:nvSpPr>
        <p:spPr>
          <a:xfrm>
            <a:off x="514892" y="543617"/>
            <a:ext cx="5603084" cy="576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" y="0"/>
                </a:moveTo>
                <a:cubicBezTo>
                  <a:pt x="788" y="0"/>
                  <a:pt x="0" y="765"/>
                  <a:pt x="0" y="1708"/>
                </a:cubicBezTo>
                <a:lnTo>
                  <a:pt x="0" y="10663"/>
                </a:lnTo>
                <a:cubicBezTo>
                  <a:pt x="0" y="16705"/>
                  <a:pt x="5040" y="21600"/>
                  <a:pt x="11261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75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xmlns="" id="{553817E9-475A-CF47-8BFE-DE1A89345489}"/>
              </a:ext>
            </a:extLst>
          </p:cNvPr>
          <p:cNvSpPr/>
          <p:nvPr/>
        </p:nvSpPr>
        <p:spPr>
          <a:xfrm>
            <a:off x="10399782" y="543620"/>
            <a:ext cx="1311792" cy="1207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992" extrusionOk="0">
                <a:moveTo>
                  <a:pt x="3156" y="0"/>
                </a:moveTo>
                <a:lnTo>
                  <a:pt x="1494" y="0"/>
                </a:lnTo>
                <a:cubicBezTo>
                  <a:pt x="-73" y="0"/>
                  <a:pt x="-579" y="2266"/>
                  <a:pt x="814" y="3056"/>
                </a:cubicBezTo>
                <a:cubicBezTo>
                  <a:pt x="7903" y="7091"/>
                  <a:pt x="13916" y="13032"/>
                  <a:pt x="18283" y="20261"/>
                </a:cubicBezTo>
                <a:cubicBezTo>
                  <a:pt x="19090" y="21600"/>
                  <a:pt x="21021" y="20982"/>
                  <a:pt x="21021" y="19368"/>
                </a:cubicBezTo>
                <a:lnTo>
                  <a:pt x="21021" y="19368"/>
                </a:lnTo>
                <a:cubicBezTo>
                  <a:pt x="21021" y="8671"/>
                  <a:pt x="13014" y="0"/>
                  <a:pt x="315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xmlns="" id="{BDBDD61A-99C2-EC41-AFEC-B78A33D34036}"/>
              </a:ext>
            </a:extLst>
          </p:cNvPr>
          <p:cNvSpPr/>
          <p:nvPr/>
        </p:nvSpPr>
        <p:spPr>
          <a:xfrm>
            <a:off x="514892" y="5105876"/>
            <a:ext cx="1311080" cy="1208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5" h="20993" extrusionOk="0">
                <a:moveTo>
                  <a:pt x="20222" y="17922"/>
                </a:moveTo>
                <a:cubicBezTo>
                  <a:pt x="13128" y="13890"/>
                  <a:pt x="7110" y="7954"/>
                  <a:pt x="2740" y="731"/>
                </a:cubicBezTo>
                <a:cubicBezTo>
                  <a:pt x="1932" y="-607"/>
                  <a:pt x="0" y="11"/>
                  <a:pt x="0" y="1623"/>
                </a:cubicBezTo>
                <a:lnTo>
                  <a:pt x="0" y="1623"/>
                </a:lnTo>
                <a:cubicBezTo>
                  <a:pt x="0" y="12312"/>
                  <a:pt x="7997" y="20993"/>
                  <a:pt x="17879" y="20993"/>
                </a:cubicBezTo>
                <a:lnTo>
                  <a:pt x="19541" y="20993"/>
                </a:lnTo>
                <a:cubicBezTo>
                  <a:pt x="21093" y="20976"/>
                  <a:pt x="21600" y="18711"/>
                  <a:pt x="20222" y="1792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A2A6FDFB-46FD-4D32-A054-BC9C55F6A02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1122363"/>
            <a:ext cx="41656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C1F0D0AA-12EA-49AC-BF55-4B2556467E4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3602038"/>
            <a:ext cx="416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xmlns="" id="{D611355A-2485-4AA5-91FA-EA5F3157B7B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64A10338-DE30-4CA9-A21B-D50D6579B16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49D5EB62-2B81-475B-92EC-DEB93DC3B24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0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39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xmlns="" id="{4A7EE716-951C-4E84-B97C-57554F589588}"/>
              </a:ext>
            </a:extLst>
          </p:cNvPr>
          <p:cNvSpPr/>
          <p:nvPr userDrawn="1"/>
        </p:nvSpPr>
        <p:spPr>
          <a:xfrm>
            <a:off x="10399782" y="543620"/>
            <a:ext cx="1311792" cy="1207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992" extrusionOk="0">
                <a:moveTo>
                  <a:pt x="3156" y="0"/>
                </a:moveTo>
                <a:lnTo>
                  <a:pt x="1494" y="0"/>
                </a:lnTo>
                <a:cubicBezTo>
                  <a:pt x="-73" y="0"/>
                  <a:pt x="-579" y="2266"/>
                  <a:pt x="814" y="3056"/>
                </a:cubicBezTo>
                <a:cubicBezTo>
                  <a:pt x="7903" y="7091"/>
                  <a:pt x="13916" y="13032"/>
                  <a:pt x="18283" y="20261"/>
                </a:cubicBezTo>
                <a:cubicBezTo>
                  <a:pt x="19090" y="21600"/>
                  <a:pt x="21021" y="20982"/>
                  <a:pt x="21021" y="19368"/>
                </a:cubicBezTo>
                <a:lnTo>
                  <a:pt x="21021" y="19368"/>
                </a:lnTo>
                <a:cubicBezTo>
                  <a:pt x="21021" y="8671"/>
                  <a:pt x="13014" y="0"/>
                  <a:pt x="315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xmlns="" id="{37EE4894-0BF2-4CF1-9A2C-1689492C63FE}"/>
              </a:ext>
            </a:extLst>
          </p:cNvPr>
          <p:cNvSpPr/>
          <p:nvPr userDrawn="1"/>
        </p:nvSpPr>
        <p:spPr>
          <a:xfrm>
            <a:off x="514892" y="5105876"/>
            <a:ext cx="1311080" cy="1208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5" h="20993" extrusionOk="0">
                <a:moveTo>
                  <a:pt x="20222" y="17922"/>
                </a:moveTo>
                <a:cubicBezTo>
                  <a:pt x="13128" y="13890"/>
                  <a:pt x="7110" y="7954"/>
                  <a:pt x="2740" y="731"/>
                </a:cubicBezTo>
                <a:cubicBezTo>
                  <a:pt x="1932" y="-607"/>
                  <a:pt x="0" y="11"/>
                  <a:pt x="0" y="1623"/>
                </a:cubicBezTo>
                <a:lnTo>
                  <a:pt x="0" y="1623"/>
                </a:lnTo>
                <a:cubicBezTo>
                  <a:pt x="0" y="12312"/>
                  <a:pt x="7997" y="20993"/>
                  <a:pt x="17879" y="20993"/>
                </a:cubicBezTo>
                <a:lnTo>
                  <a:pt x="19541" y="20993"/>
                </a:lnTo>
                <a:cubicBezTo>
                  <a:pt x="21093" y="20976"/>
                  <a:pt x="21600" y="18711"/>
                  <a:pt x="20222" y="1792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xmlns="" id="{883B0204-D704-D641-9D4B-16C28E38D1EC}"/>
              </a:ext>
            </a:extLst>
          </p:cNvPr>
          <p:cNvSpPr/>
          <p:nvPr userDrawn="1"/>
        </p:nvSpPr>
        <p:spPr>
          <a:xfrm>
            <a:off x="514892" y="543622"/>
            <a:ext cx="11205176" cy="5768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4" y="0"/>
                </a:moveTo>
                <a:lnTo>
                  <a:pt x="676" y="0"/>
                </a:lnTo>
                <a:cubicBezTo>
                  <a:pt x="303" y="0"/>
                  <a:pt x="0" y="588"/>
                  <a:pt x="0" y="1313"/>
                </a:cubicBezTo>
                <a:lnTo>
                  <a:pt x="0" y="20287"/>
                </a:lnTo>
                <a:cubicBezTo>
                  <a:pt x="0" y="21012"/>
                  <a:pt x="303" y="21600"/>
                  <a:pt x="676" y="21600"/>
                </a:cubicBezTo>
                <a:lnTo>
                  <a:pt x="20924" y="21600"/>
                </a:lnTo>
                <a:cubicBezTo>
                  <a:pt x="21297" y="21600"/>
                  <a:pt x="21600" y="21012"/>
                  <a:pt x="21600" y="20287"/>
                </a:cubicBezTo>
                <a:lnTo>
                  <a:pt x="21600" y="1313"/>
                </a:lnTo>
                <a:cubicBezTo>
                  <a:pt x="21600" y="588"/>
                  <a:pt x="21297" y="0"/>
                  <a:pt x="2092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">
            <a:extLst>
              <a:ext uri="{FF2B5EF4-FFF2-40B4-BE49-F238E27FC236}">
                <a16:creationId xmlns:a16="http://schemas.microsoft.com/office/drawing/2014/main" xmlns="" id="{B25DA2BC-1DC6-054C-9E07-6248C6876925}"/>
              </a:ext>
            </a:extLst>
          </p:cNvPr>
          <p:cNvSpPr/>
          <p:nvPr userDrawn="1"/>
        </p:nvSpPr>
        <p:spPr>
          <a:xfrm>
            <a:off x="514892" y="543622"/>
            <a:ext cx="11205176" cy="5768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4" y="0"/>
                </a:moveTo>
                <a:lnTo>
                  <a:pt x="676" y="0"/>
                </a:lnTo>
                <a:cubicBezTo>
                  <a:pt x="303" y="0"/>
                  <a:pt x="0" y="588"/>
                  <a:pt x="0" y="1313"/>
                </a:cubicBezTo>
                <a:lnTo>
                  <a:pt x="0" y="20287"/>
                </a:lnTo>
                <a:cubicBezTo>
                  <a:pt x="0" y="21012"/>
                  <a:pt x="303" y="21600"/>
                  <a:pt x="676" y="21600"/>
                </a:cubicBezTo>
                <a:lnTo>
                  <a:pt x="20924" y="21600"/>
                </a:lnTo>
                <a:cubicBezTo>
                  <a:pt x="21297" y="21600"/>
                  <a:pt x="21600" y="21012"/>
                  <a:pt x="21600" y="20287"/>
                </a:cubicBezTo>
                <a:lnTo>
                  <a:pt x="21600" y="1313"/>
                </a:lnTo>
                <a:cubicBezTo>
                  <a:pt x="21600" y="588"/>
                  <a:pt x="21297" y="0"/>
                  <a:pt x="2092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6323899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3238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xmlns="" id="{AD3A6699-0C34-6146-99D6-AA19F02BDB3E}"/>
              </a:ext>
            </a:extLst>
          </p:cNvPr>
          <p:cNvSpPr/>
          <p:nvPr/>
        </p:nvSpPr>
        <p:spPr>
          <a:xfrm>
            <a:off x="7627678" y="4985420"/>
            <a:ext cx="1434754" cy="1322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0986" extrusionOk="0">
                <a:moveTo>
                  <a:pt x="20210" y="17929"/>
                </a:moveTo>
                <a:cubicBezTo>
                  <a:pt x="13119" y="13904"/>
                  <a:pt x="7105" y="7958"/>
                  <a:pt x="2737" y="738"/>
                </a:cubicBezTo>
                <a:cubicBezTo>
                  <a:pt x="1929" y="-614"/>
                  <a:pt x="0" y="16"/>
                  <a:pt x="0" y="1629"/>
                </a:cubicBezTo>
                <a:lnTo>
                  <a:pt x="0" y="1629"/>
                </a:lnTo>
                <a:cubicBezTo>
                  <a:pt x="0" y="12321"/>
                  <a:pt x="7999" y="20986"/>
                  <a:pt x="17870" y="20986"/>
                </a:cubicBezTo>
                <a:lnTo>
                  <a:pt x="19529" y="20986"/>
                </a:lnTo>
                <a:cubicBezTo>
                  <a:pt x="21089" y="20986"/>
                  <a:pt x="21600" y="18712"/>
                  <a:pt x="20210" y="1792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304FDDB8-4356-D04B-9F2F-CFFB12902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7681" y="0"/>
            <a:ext cx="4564319" cy="6312604"/>
          </a:xfrm>
          <a:custGeom>
            <a:avLst/>
            <a:gdLst>
              <a:gd name="connsiteX0" fmla="*/ 499540 w 4564319"/>
              <a:gd name="connsiteY0" fmla="*/ 0 h 6312604"/>
              <a:gd name="connsiteX1" fmla="*/ 4564319 w 4564319"/>
              <a:gd name="connsiteY1" fmla="*/ 0 h 6312604"/>
              <a:gd name="connsiteX2" fmla="*/ 4564319 w 4564319"/>
              <a:gd name="connsiteY2" fmla="*/ 6312604 h 6312604"/>
              <a:gd name="connsiteX3" fmla="*/ 3195446 w 4564319"/>
              <a:gd name="connsiteY3" fmla="*/ 6312604 h 6312604"/>
              <a:gd name="connsiteX4" fmla="*/ 0 w 4564319"/>
              <a:gd name="connsiteY4" fmla="*/ 3117141 h 6312604"/>
              <a:gd name="connsiteX5" fmla="*/ 0 w 4564319"/>
              <a:gd name="connsiteY5" fmla="*/ 499456 h 6312604"/>
              <a:gd name="connsiteX6" fmla="*/ 499540 w 4564319"/>
              <a:gd name="connsiteY6" fmla="*/ 0 h 631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319" h="6312604">
                <a:moveTo>
                  <a:pt x="499540" y="0"/>
                </a:moveTo>
                <a:lnTo>
                  <a:pt x="4564319" y="0"/>
                </a:lnTo>
                <a:lnTo>
                  <a:pt x="4564319" y="6312604"/>
                </a:lnTo>
                <a:lnTo>
                  <a:pt x="3195446" y="6312604"/>
                </a:lnTo>
                <a:cubicBezTo>
                  <a:pt x="1430787" y="6312604"/>
                  <a:pt x="0" y="4881747"/>
                  <a:pt x="0" y="3117141"/>
                </a:cubicBezTo>
                <a:lnTo>
                  <a:pt x="0" y="499456"/>
                </a:lnTo>
                <a:cubicBezTo>
                  <a:pt x="0" y="223571"/>
                  <a:pt x="223567" y="0"/>
                  <a:pt x="49954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">
            <a:extLst>
              <a:ext uri="{FF2B5EF4-FFF2-40B4-BE49-F238E27FC236}">
                <a16:creationId xmlns:a16="http://schemas.microsoft.com/office/drawing/2014/main" xmlns="" id="{F44EE7DE-4D2F-B140-B5B2-ABE75D372732}"/>
              </a:ext>
            </a:extLst>
          </p:cNvPr>
          <p:cNvSpPr/>
          <p:nvPr userDrawn="1"/>
        </p:nvSpPr>
        <p:spPr>
          <a:xfrm>
            <a:off x="514892" y="543622"/>
            <a:ext cx="11205176" cy="5768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4" y="0"/>
                </a:moveTo>
                <a:lnTo>
                  <a:pt x="676" y="0"/>
                </a:lnTo>
                <a:cubicBezTo>
                  <a:pt x="303" y="0"/>
                  <a:pt x="0" y="588"/>
                  <a:pt x="0" y="1313"/>
                </a:cubicBezTo>
                <a:lnTo>
                  <a:pt x="0" y="20287"/>
                </a:lnTo>
                <a:cubicBezTo>
                  <a:pt x="0" y="21012"/>
                  <a:pt x="303" y="21600"/>
                  <a:pt x="676" y="21600"/>
                </a:cubicBezTo>
                <a:lnTo>
                  <a:pt x="20924" y="21600"/>
                </a:lnTo>
                <a:cubicBezTo>
                  <a:pt x="21297" y="21600"/>
                  <a:pt x="21600" y="21012"/>
                  <a:pt x="21600" y="20287"/>
                </a:cubicBezTo>
                <a:lnTo>
                  <a:pt x="21600" y="1313"/>
                </a:lnTo>
                <a:cubicBezTo>
                  <a:pt x="21600" y="588"/>
                  <a:pt x="21297" y="0"/>
                  <a:pt x="2092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xmlns="" id="{F59E63A6-3DA8-5849-B0F9-225A7230DF6D}"/>
              </a:ext>
            </a:extLst>
          </p:cNvPr>
          <p:cNvSpPr/>
          <p:nvPr/>
        </p:nvSpPr>
        <p:spPr>
          <a:xfrm>
            <a:off x="4394382" y="5531786"/>
            <a:ext cx="1207330" cy="1311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2" h="21021" extrusionOk="0">
                <a:moveTo>
                  <a:pt x="20992" y="3156"/>
                </a:moveTo>
                <a:lnTo>
                  <a:pt x="20992" y="1494"/>
                </a:lnTo>
                <a:cubicBezTo>
                  <a:pt x="20992" y="-73"/>
                  <a:pt x="18726" y="-579"/>
                  <a:pt x="17936" y="814"/>
                </a:cubicBezTo>
                <a:cubicBezTo>
                  <a:pt x="13901" y="7903"/>
                  <a:pt x="7960" y="13916"/>
                  <a:pt x="731" y="18283"/>
                </a:cubicBezTo>
                <a:cubicBezTo>
                  <a:pt x="-608" y="19090"/>
                  <a:pt x="10" y="21021"/>
                  <a:pt x="1624" y="21021"/>
                </a:cubicBezTo>
                <a:lnTo>
                  <a:pt x="1624" y="21021"/>
                </a:lnTo>
                <a:cubicBezTo>
                  <a:pt x="12321" y="21021"/>
                  <a:pt x="20992" y="13030"/>
                  <a:pt x="20992" y="315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B33E3728-421C-824A-88FF-93C1DD0BB4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02316"/>
            <a:ext cx="5603082" cy="5755684"/>
          </a:xfrm>
          <a:custGeom>
            <a:avLst/>
            <a:gdLst>
              <a:gd name="connsiteX0" fmla="*/ 5146794 w 5603082"/>
              <a:gd name="connsiteY0" fmla="*/ 0 h 5755684"/>
              <a:gd name="connsiteX1" fmla="*/ 5603082 w 5603082"/>
              <a:gd name="connsiteY1" fmla="*/ 457324 h 5755684"/>
              <a:gd name="connsiteX2" fmla="*/ 5603082 w 5603082"/>
              <a:gd name="connsiteY2" fmla="*/ 2848922 h 5755684"/>
              <a:gd name="connsiteX3" fmla="*/ 2980699 w 5603082"/>
              <a:gd name="connsiteY3" fmla="*/ 5754893 h 5755684"/>
              <a:gd name="connsiteX4" fmla="*/ 2965028 w 5603082"/>
              <a:gd name="connsiteY4" fmla="*/ 5755684 h 5755684"/>
              <a:gd name="connsiteX5" fmla="*/ 0 w 5603082"/>
              <a:gd name="connsiteY5" fmla="*/ 5755684 h 5755684"/>
              <a:gd name="connsiteX6" fmla="*/ 0 w 5603082"/>
              <a:gd name="connsiteY6" fmla="*/ 1069 h 5755684"/>
              <a:gd name="connsiteX7" fmla="*/ 5146794 w 5603082"/>
              <a:gd name="connsiteY7" fmla="*/ 1069 h 575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082" h="5755684">
                <a:moveTo>
                  <a:pt x="5146794" y="0"/>
                </a:moveTo>
                <a:cubicBezTo>
                  <a:pt x="5398674" y="0"/>
                  <a:pt x="5603082" y="204353"/>
                  <a:pt x="5603082" y="457324"/>
                </a:cubicBezTo>
                <a:lnTo>
                  <a:pt x="5603082" y="2848922"/>
                </a:lnTo>
                <a:cubicBezTo>
                  <a:pt x="5603082" y="4361786"/>
                  <a:pt x="4454013" y="5605357"/>
                  <a:pt x="2980699" y="5754893"/>
                </a:cubicBezTo>
                <a:lnTo>
                  <a:pt x="2965028" y="5755684"/>
                </a:lnTo>
                <a:lnTo>
                  <a:pt x="0" y="5755684"/>
                </a:lnTo>
                <a:lnTo>
                  <a:pt x="0" y="1069"/>
                </a:lnTo>
                <a:lnTo>
                  <a:pt x="5146794" y="106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9738"/>
            <a:ext cx="525145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589463"/>
            <a:ext cx="52514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">
            <a:extLst>
              <a:ext uri="{FF2B5EF4-FFF2-40B4-BE49-F238E27FC236}">
                <a16:creationId xmlns:a16="http://schemas.microsoft.com/office/drawing/2014/main" xmlns="" id="{4C806C8A-C057-404F-9A9C-836A6732487D}"/>
              </a:ext>
            </a:extLst>
          </p:cNvPr>
          <p:cNvSpPr/>
          <p:nvPr userDrawn="1"/>
        </p:nvSpPr>
        <p:spPr>
          <a:xfrm>
            <a:off x="514892" y="543622"/>
            <a:ext cx="11205176" cy="5768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4" y="0"/>
                </a:moveTo>
                <a:lnTo>
                  <a:pt x="676" y="0"/>
                </a:lnTo>
                <a:cubicBezTo>
                  <a:pt x="303" y="0"/>
                  <a:pt x="0" y="588"/>
                  <a:pt x="0" y="1313"/>
                </a:cubicBezTo>
                <a:lnTo>
                  <a:pt x="0" y="20287"/>
                </a:lnTo>
                <a:cubicBezTo>
                  <a:pt x="0" y="21012"/>
                  <a:pt x="303" y="21600"/>
                  <a:pt x="676" y="21600"/>
                </a:cubicBezTo>
                <a:lnTo>
                  <a:pt x="20924" y="21600"/>
                </a:lnTo>
                <a:cubicBezTo>
                  <a:pt x="21297" y="21600"/>
                  <a:pt x="21600" y="21012"/>
                  <a:pt x="21600" y="20287"/>
                </a:cubicBezTo>
                <a:lnTo>
                  <a:pt x="21600" y="1313"/>
                </a:lnTo>
                <a:cubicBezTo>
                  <a:pt x="21600" y="588"/>
                  <a:pt x="21297" y="0"/>
                  <a:pt x="2092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9D7B47F2-2E01-AF46-8A37-0803EA079529}"/>
              </a:ext>
            </a:extLst>
          </p:cNvPr>
          <p:cNvSpPr/>
          <p:nvPr/>
        </p:nvSpPr>
        <p:spPr>
          <a:xfrm>
            <a:off x="8492816" y="2350246"/>
            <a:ext cx="1311791" cy="1207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992" extrusionOk="0">
                <a:moveTo>
                  <a:pt x="17865" y="20992"/>
                </a:moveTo>
                <a:lnTo>
                  <a:pt x="19527" y="20992"/>
                </a:lnTo>
                <a:cubicBezTo>
                  <a:pt x="21094" y="20992"/>
                  <a:pt x="21600" y="18726"/>
                  <a:pt x="20207" y="17936"/>
                </a:cubicBezTo>
                <a:cubicBezTo>
                  <a:pt x="13118" y="13901"/>
                  <a:pt x="7105" y="7960"/>
                  <a:pt x="2738" y="731"/>
                </a:cubicBezTo>
                <a:cubicBezTo>
                  <a:pt x="1931" y="-608"/>
                  <a:pt x="0" y="10"/>
                  <a:pt x="0" y="1624"/>
                </a:cubicBezTo>
                <a:lnTo>
                  <a:pt x="0" y="1624"/>
                </a:lnTo>
                <a:cubicBezTo>
                  <a:pt x="0" y="12321"/>
                  <a:pt x="8007" y="20992"/>
                  <a:pt x="17865" y="2099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29EEFB94-8CE0-B24D-99BF-C01F8A29E9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92817" y="0"/>
            <a:ext cx="3699183" cy="3554998"/>
          </a:xfrm>
          <a:custGeom>
            <a:avLst/>
            <a:gdLst>
              <a:gd name="connsiteX0" fmla="*/ 456130 w 3699183"/>
              <a:gd name="connsiteY0" fmla="*/ 0 h 3554998"/>
              <a:gd name="connsiteX1" fmla="*/ 3699183 w 3699183"/>
              <a:gd name="connsiteY1" fmla="*/ 0 h 3554998"/>
              <a:gd name="connsiteX2" fmla="*/ 3699183 w 3699183"/>
              <a:gd name="connsiteY2" fmla="*/ 3554998 h 3554998"/>
              <a:gd name="connsiteX3" fmla="*/ 2920083 w 3699183"/>
              <a:gd name="connsiteY3" fmla="*/ 3554998 h 3554998"/>
              <a:gd name="connsiteX4" fmla="*/ 1 w 3699183"/>
              <a:gd name="connsiteY4" fmla="*/ 632982 h 3554998"/>
              <a:gd name="connsiteX5" fmla="*/ 1 w 3699183"/>
              <a:gd name="connsiteY5" fmla="*/ 456220 h 3554998"/>
              <a:gd name="connsiteX6" fmla="*/ 364287 w 3699183"/>
              <a:gd name="connsiteY6" fmla="*/ 9269 h 355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9183" h="3554998">
                <a:moveTo>
                  <a:pt x="456130" y="0"/>
                </a:moveTo>
                <a:lnTo>
                  <a:pt x="3699183" y="0"/>
                </a:lnTo>
                <a:lnTo>
                  <a:pt x="3699183" y="3554998"/>
                </a:lnTo>
                <a:lnTo>
                  <a:pt x="2920083" y="3554998"/>
                </a:lnTo>
                <a:cubicBezTo>
                  <a:pt x="1306381" y="3554998"/>
                  <a:pt x="-1027" y="2247547"/>
                  <a:pt x="1" y="632982"/>
                </a:cubicBezTo>
                <a:lnTo>
                  <a:pt x="1" y="456220"/>
                </a:lnTo>
                <a:cubicBezTo>
                  <a:pt x="1" y="235883"/>
                  <a:pt x="156470" y="51838"/>
                  <a:pt x="364287" y="9269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xmlns="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0131" y="768349"/>
            <a:ext cx="1701800" cy="278703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0131" y="1057889"/>
            <a:ext cx="1701800" cy="278703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131" y="1347429"/>
            <a:ext cx="1701800" cy="278703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xmlns="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897C59-303D-43EB-830D-58B293D336AC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xmlns="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xmlns="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xmlns="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xmlns="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xmlns="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xmlns="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xmlns="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xmlns="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xmlns="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xmlns="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xmlns="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xmlns="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544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  <p:sldLayoutId id="214748369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1898374"/>
            <a:ext cx="6848061" cy="43632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5300" b="1" dirty="0" smtClean="0"/>
              <a:t>«Итоговое сочинение как допуск к ГИА. Сроки, порядок и критерии оценивания»</a:t>
            </a:r>
            <a:br>
              <a:rPr lang="ru-RU" sz="5300" b="1" dirty="0" smtClean="0"/>
            </a:br>
            <a:r>
              <a:rPr lang="ru-RU" sz="3600" b="1" dirty="0" smtClean="0"/>
              <a:t>Инструктивная презентация для учащихся и их родителей (законных представителей)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424" y="574056"/>
            <a:ext cx="6323899" cy="122492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Муниципальное образовательное учреждение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средняя общеобразовательная школа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«Образовательный комплекс № 28»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/>
              <a:t>(Центр образования – школа № 66)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D3DC3FBB-70C8-4B6F-AF79-5136DB1F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5840" y="6326533"/>
            <a:ext cx="2743200" cy="3651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10.11.2025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23E8A3A-6FB3-4A01-980B-E2DB20DE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5226" y="4289011"/>
            <a:ext cx="4114800" cy="365125"/>
          </a:xfrm>
        </p:spPr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82C0E5DF-4A99-E64F-9CB2-9E56A7A7B9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Picture 2" descr="Итоговое сочинение для XI класса — Экономический лицей Международного  банковского института имени Анатолия Собча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32826">
            <a:off x="7991059" y="544525"/>
            <a:ext cx="3751079" cy="2039649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2ABB03D-568D-4321-8FC9-B6B10C34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2313" y="4184374"/>
            <a:ext cx="4949687" cy="936901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Заместитель директора по учебной работе 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МОУ СОШ «Образовательный комплекс №28»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Царева Елена Павловна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10" y="834887"/>
            <a:ext cx="9611138" cy="14014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ПОРЯДОК ПРОВЕДЕНИЯ ИТОГОВОГО СОЧИНЕНИЯ В ОСНОВНОЙ ПЕРИОД (03.12.2025)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" y="1798983"/>
            <a:ext cx="11092069" cy="4581936"/>
          </a:xfrm>
        </p:spPr>
        <p:txBody>
          <a:bodyPr>
            <a:normAutofit/>
          </a:bodyPr>
          <a:lstStyle/>
          <a:p>
            <a:r>
              <a:rPr lang="ru-RU" noProof="1" smtClean="0"/>
              <a:t>Участнику итогового сочинения запрещается пользоваться текстами литературного материала (художественными произведениями, дневниками, мемуарами, публицистикой)</a:t>
            </a:r>
          </a:p>
          <a:p>
            <a:r>
              <a:rPr lang="ru-RU" noProof="1" smtClean="0"/>
              <a:t>Пользоваться любыми вспомогательными материалами (учебниками, пособиями, методическими разработкамии т.п.); </a:t>
            </a:r>
          </a:p>
          <a:p>
            <a:r>
              <a:rPr lang="ru-RU" noProof="1" smtClean="0"/>
              <a:t>Использовать мобильный телефон и другие средства связи. </a:t>
            </a:r>
          </a:p>
          <a:p>
            <a:pPr algn="ctr">
              <a:buNone/>
            </a:pPr>
            <a:r>
              <a:rPr lang="ru-RU" b="1" noProof="1" smtClean="0"/>
              <a:t>ВЫХОДИТЬ ИЗ УЧЕБНОГО КАБИНЕТА И ПЕРЕМЕЩАТЬСЯ ПО ОБРАЗОВАТЕЛЬНОЙ ОРГАНИЗАЦИИ РАЗРЕШАЕТСЯ ТОЛЬКО В СОПРОВОЖДЕНИИ ОДНОГО ИЗ ДЕЖУРНЫХ</a:t>
            </a:r>
          </a:p>
          <a:p>
            <a:endParaRPr lang="en-US" noProof="1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737" y="0"/>
            <a:ext cx="1769993" cy="176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722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37104" y="3131033"/>
            <a:ext cx="3071192" cy="2852737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из шести тем открывают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 минут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экзамена, заранее известны только разделы и подразделы.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755" y="622302"/>
            <a:ext cx="7747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750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138" y="534229"/>
            <a:ext cx="78295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750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7"/>
            <a:ext cx="12192000" cy="931985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2025/26 учебном году на экзамене будут темы, которые уже использовались в прошлые годы (в закрытом банке ФИПИ их около двух тысяч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357" y="2305883"/>
            <a:ext cx="11638721" cy="1779100"/>
          </a:xfr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ориентиры в жизни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Внутренний мир человека и его личностные качества.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Отношение человека к другому человеку (окружению), нравственные идеалы и выбор между добром и злом.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Познание человеком самого себя.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Свобода человека и её ограничения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6239A9-8DC8-4176-B2B6-B258B42DC3AF}"/>
              </a:ext>
            </a:extLst>
          </p:cNvPr>
          <p:cNvSpPr txBox="1"/>
          <p:nvPr/>
        </p:nvSpPr>
        <p:spPr>
          <a:xfrm>
            <a:off x="178904" y="1143002"/>
            <a:ext cx="12013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Итоговое сочинение 2025/26 для 11 класса составляется на основе закрытого банка тем, который обновляют каждый год. Есть как встречавшиеся в прошлые годы, так и новые. Комплект включает по две темы из каждого большого раздела, чтобы выпускники имели возможность выбирать и показывать ход </a:t>
            </a:r>
            <a:r>
              <a:rPr lang="ru-RU" dirty="0" smtClean="0"/>
              <a:t>рассуждений. Тематический </a:t>
            </a:r>
            <a:r>
              <a:rPr lang="ru-RU" dirty="0"/>
              <a:t>банк разделён на три направления:</a:t>
            </a:r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8113" y="5516217"/>
            <a:ext cx="5953539" cy="134178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Природа и культура в жизни человека.</a:t>
            </a:r>
            <a:b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3.1. Природа и человек.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3.2. Наука и человек.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3.3. Искусство и человек.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5497" y="4134683"/>
            <a:ext cx="8063373" cy="132190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Семья, общество, Отечество в жизни человека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Семья, род; семейные ценности и традиции.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2.2. Человек и общество.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2.3. Родина, государство, гражданская позиция человека, традиции.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3688"/>
          </a:xfrm>
        </p:spPr>
        <p:txBody>
          <a:bodyPr anchor="t"/>
          <a:lstStyle/>
          <a:p>
            <a:pPr algn="ctr"/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 к разделам тем итогового сочинения.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50504" y="753688"/>
            <a:ext cx="10641496" cy="610431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Духовно-нравственные ориентиры в жизни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этого раздела: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вопросами, которые человек задаёт себе сам, в том числе, делая нравственный выбор;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нацеливают на рассуждение о нравственных идеалах и моральных нормах, сиюминутном и вечном, добре и зле, о свободе и ответственности;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касаются размышлений о смысле жизни, гуманном и антигуманном поступках, их мотивах, причинах внутреннего разлада и об угрызениях совести;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задуматься об образе жизни человека, о выборе им жизненного пути, значимой цели и средствах её достижения, любви и дружбе;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побуждают к самоанализу, осмыслению опыта других людей (или поступков литературных героев), стремящихся понять себя.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4" y="149087"/>
            <a:ext cx="12024946" cy="790722"/>
          </a:xfrm>
        </p:spPr>
        <p:txBody>
          <a:bodyPr anchor="t">
            <a:noAutofit/>
          </a:bodyPr>
          <a:lstStyle/>
          <a:p>
            <a:r>
              <a:rPr 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Духовно-нравственные ориентиры в жизни 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479" y="1232452"/>
            <a:ext cx="6400799" cy="56255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этого раздела связаны с вопросами, которые человек задаёт себе, делая нравственный выбор: о нравственных идеалах и моральных нормах, о добре и зле, о свободе и ответственности. Данный раздел побуждает к самоанализу, осмыслению опыта других людей или литературных героев, стремящихся понять себя. 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темы: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тем, что муки совести — самое страшное наказание?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человеку важно найти ответ на вопрос о смысле жизни?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оправдать плохой поступок?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любовь спасти заблудшую душу?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046843" y="874643"/>
            <a:ext cx="4999383" cy="58740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Литературные примеры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к Разделу 1: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«Преступление и наказание». Ф. М. Достоевский.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«Моцарт и Сальери». А. С. Пушкин.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«Голодные игры». С. Коллинз.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«Повелитель мух». У.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Голдинг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«Старуха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Изергиль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 М. Горький.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«451 по Фаренгейту». Р.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Брэдбери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«Евгений Онегин». А. С. Пушкин.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«Зелёная лампа». А. Грин.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«Мастер и Маргарита». М. А. Булгаков.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«Граф Монте-Кристо» .А. Дюма.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«Чёрный человек». С. Есенин.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«Гранатовый браслет». А. И. Куприн.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«Капитанская дочка». А. С. Пушкин.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«Тарас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Бульба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 Н. В. Гоголь.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«Любовь к жизни». Дж. Лондон.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69774" y="705679"/>
            <a:ext cx="10522225" cy="5985268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3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Семья, общество, Отечество в жизни человека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Clr>
                <a:srgbClr val="C00000"/>
              </a:buCl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раздела:</a:t>
            </a:r>
          </a:p>
          <a:p>
            <a:pPr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со взглядом на человека как представителя семьи, общества, народа, поколения, эпохи;</a:t>
            </a:r>
          </a:p>
          <a:p>
            <a:pPr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нацеливают на размышление о семейных и общественных ценностях, традициях и обычаях, межличностных отношениях и влиянии среды на человека;</a:t>
            </a:r>
          </a:p>
          <a:p>
            <a:pPr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касаются вопросов исторического времени, гражданских идеалов, важности сохранения исторической памяти, роли личности в истории;</a:t>
            </a:r>
          </a:p>
          <a:p>
            <a:pPr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задуматься о славе и бесславии, личном и общественном, своём вкладе в общественную жизнь;</a:t>
            </a:r>
          </a:p>
          <a:p>
            <a:pPr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побуждают рассуждать об образовании и о воспитании, споре поколений и об общественном благополучии, о народном подвиге и направлениях развития общества.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58" y="119268"/>
            <a:ext cx="11989777" cy="800686"/>
          </a:xfrm>
        </p:spPr>
        <p:txBody>
          <a:bodyPr anchor="t">
            <a:noAutofit/>
          </a:bodyPr>
          <a:lstStyle/>
          <a:p>
            <a: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Семья, общество, Отечество в жизни </a:t>
            </a: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379" y="1331843"/>
            <a:ext cx="6609522" cy="564542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этого раздела нацеливают на размышление о семейных и общественных ценностях, традициях и обычаях, отношениях между людьми, влиянии общества и семьи на человека.</a:t>
            </a: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темы: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для некоторых людей так важно общественное мнение?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окружение влияет на ребёнка?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готов пойти человек ради своей семьи?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должен жить для себя или на благо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84164" y="1202634"/>
            <a:ext cx="4572000" cy="52475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примеры  к Разделу 2: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и мир». Л. Н. Толстой.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«Анна Каренина». Л. Н. Толстой.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нашего времени». М. Ю. Лермонтов.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«Горе от ума». А. С. Грибоедов.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«Тарас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Н. В. Гоголь.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«Капитанская дочка». А. С. Пушкин.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«Евгений Онегин». А. С. Пушкин.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списках не значился». Б. Л. Васильев.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«Куст сирени». А. И. Куприн.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«Кавказ». И. А. Бунин.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любви». А. П. Чехов.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«После бала». Л. Н. Толстой.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«Бородино». М. Ю. Лермонтов.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20078" y="705678"/>
            <a:ext cx="10571922" cy="6152322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Природа и культура в жизни 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раздела: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философскими, социальными, этическими, эстетическими проблемами, вопросами экологии;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нацеливают на рассуждение об искусстве и науке, о феномене таланта, ценности художественного творчества и научного поиска, о собственных предпочтениях или интересах в области искусства и науки;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касаются миссии художника и ответственности человека науки, значения великих творений искусства и научных открытий (в том числе в связи с юбилейными датами);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осмысливать роль культуры в жизни человека, важность исторической памяти, сохранения традиционных ценностей;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побуждают задуматься о взаимодействии человека и природы, направлениях развития культуры, влиянии искусства и новых технологий на человека.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673" y="129207"/>
            <a:ext cx="10938400" cy="712177"/>
          </a:xfrm>
        </p:spPr>
        <p:txBody>
          <a:bodyPr anchor="t">
            <a:normAutofit/>
          </a:bodyPr>
          <a:lstStyle/>
          <a:p>
            <a: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Природа и культура в жизни </a:t>
            </a: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721" y="1321904"/>
            <a:ext cx="7454349" cy="55360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этого раздела нацеливают на рассуждение об искусстве и науке, о таланте, ценности творчества и научного поиска, о собственных интересах в области искусства и науки; некоторые темы связаны с вопросами экологии и роли природы в жизни человека.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темы: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произведения искусства могут повлиять на личность и воспитание?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сохранять историческую память и традиционные ценности?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мнением, что природа может существовать без человека, а человек без природы — нет?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достижения науки и технологий повлияли на человека и природу?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пренебречь природой во имя технического прогресса?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32033" y="1431233"/>
            <a:ext cx="4214191" cy="49705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примеры  к Разделу 3: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«451 по Фаренгейту». 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Брэдбери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дивный новый мир». О. Хаксли.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«Отцы и дети». И. С. Тургенев.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«1984». Дж. Оруэлл.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«Мы». Е. И. Замятин.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«Голодные игры». С. Коллинз.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«Повелитель мух». 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Голдинг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«Прощание с Матёрой»,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французского». В. Г. Распутин.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«Цветы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Элджернона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Дэниел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жизни». Дж. Лондон.</a:t>
            </a:r>
          </a:p>
          <a:p>
            <a:pPr>
              <a:spcBef>
                <a:spcPts val="6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Нормативно– правовая база проведения итогового сочинения (ИС) в 2025-2026 учебном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729406"/>
            <a:ext cx="11092069" cy="4880113"/>
          </a:xfrm>
        </p:spPr>
        <p:txBody>
          <a:bodyPr>
            <a:normAutofit fontScale="77500" lnSpcReduction="20000"/>
          </a:bodyPr>
          <a:lstStyle/>
          <a:p>
            <a:r>
              <a:rPr lang="ru-RU" noProof="1" smtClean="0"/>
              <a:t>Федеральный закон «Об образовании в Российской Федерации» от 29.12.2012 №273-ФЗ.</a:t>
            </a:r>
          </a:p>
          <a:p>
            <a:r>
              <a:rPr lang="ru-RU" noProof="1" smtClean="0"/>
              <a:t>Постановление Правительства Российской Федерации от 29.11.2021 №2085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приёма граждан в образовательные организации для получения среднего профессионального и высшего образования».</a:t>
            </a:r>
          </a:p>
          <a:p>
            <a:r>
              <a:rPr lang="ru-RU" noProof="1" smtClean="0"/>
              <a:t>Порядок проведения ГИА по образовательным программам СОО, утвержденным приказом Министерства просвещения РФ и Федеральной службы по надзору в сфере образования и науки от 04.04.2023 г № 233/552 «Об утверждении Порядка проведения ГИА по образовательным программам среднего общего образования»</a:t>
            </a:r>
          </a:p>
          <a:p>
            <a:r>
              <a:rPr lang="ru-RU" noProof="1" smtClean="0"/>
              <a:t>Приказ Министерства образования Ярославской области «Об утверждении Порядка проведения итогового сочинения (изложения) на территории Ярославской области» от 29.10.2025 г № 135/01-04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xmlns="" val="1257221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1BF7F9-3693-4D74-A63E-0BC7C56C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715617"/>
            <a:ext cx="10366513" cy="1878496"/>
          </a:xfrm>
        </p:spPr>
        <p:txBody>
          <a:bodyPr>
            <a:noAutofit/>
          </a:bodyPr>
          <a:lstStyle/>
          <a:p>
            <a:r>
              <a:rPr lang="ru-RU" sz="3200" dirty="0"/>
              <a:t>Для подготовки к итоговому сочинению 2025/26 учебного года выпускники могут использовать универсальный список литературы. Он объединяет классические и современные произведения. В список вошли: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18729E-D91B-4AD4-8925-3B748A6D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338" y="2514598"/>
            <a:ext cx="9299073" cy="445667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А. И. Куприн «Куст сирени»;</a:t>
            </a:r>
          </a:p>
          <a:p>
            <a:pPr lvl="0"/>
            <a:r>
              <a:rPr lang="ru-RU" dirty="0"/>
              <a:t>А. С. Пушкин «Капитанская дочка»;</a:t>
            </a:r>
          </a:p>
          <a:p>
            <a:pPr lvl="0"/>
            <a:r>
              <a:rPr lang="ru-RU" dirty="0"/>
              <a:t>Р. Брэдбери «Вельд»;</a:t>
            </a:r>
          </a:p>
          <a:p>
            <a:pPr lvl="0"/>
            <a:r>
              <a:rPr lang="ru-RU" dirty="0"/>
              <a:t>А. П. Платонов «Юшка»;</a:t>
            </a:r>
          </a:p>
          <a:p>
            <a:pPr lvl="0"/>
            <a:r>
              <a:rPr lang="ru-RU" dirty="0"/>
              <a:t>К. Г. Паустовский «Телеграмма»;</a:t>
            </a:r>
          </a:p>
          <a:p>
            <a:pPr lvl="0"/>
            <a:r>
              <a:rPr lang="ru-RU" dirty="0"/>
              <a:t>И. А. Бунин «Чистый понедельник»;</a:t>
            </a:r>
          </a:p>
          <a:p>
            <a:pPr lvl="0"/>
            <a:r>
              <a:rPr lang="ru-RU" dirty="0"/>
              <a:t>О. Генри «Дары волхвов»;</a:t>
            </a:r>
          </a:p>
          <a:p>
            <a:pPr lvl="0"/>
            <a:r>
              <a:rPr lang="ru-RU" dirty="0"/>
              <a:t>А. П. Чехов «В аптеке».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075" y="2882348"/>
            <a:ext cx="4859925" cy="275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39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78" y="159028"/>
            <a:ext cx="10571922" cy="659423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итогового сочинения 2026 года можно использовать следующие </a:t>
            </a:r>
            <a:r>
              <a:rPr lang="ru-RU" sz="2800" b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литературные примеры </a:t>
            </a:r>
            <a:r>
              <a:rPr lang="ru-RU" sz="2800" b="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зависимости от направления:</a:t>
            </a:r>
            <a:endParaRPr lang="ru-RU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713" y="1152940"/>
            <a:ext cx="11655287" cy="589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«Забвению не подлежит»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(ценность памяти, истории, важность прошлого):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и мир». Л. Н. Толстой — герои помнят свои ошибки и ценят историю семьи.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«Судьба человека» М. А. Шолохов — память о войне и личной трагедии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5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  «Я и другие»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(взаимоотношения, дружба, любовь, сотрудничество):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и мир». Л. Н. Толстой — дружба Пьера и Андрея, поддержка в трудные времена.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«Преступление и наказание». Ф. М. Достоевский — Соня Мармеладова, милосердие к ближним.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«Капитанская дочка». А. С. Пушкин.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«Тарас Бульба». Н. В. Гоголь.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жизни». Дж.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Лондон</a:t>
            </a:r>
          </a:p>
          <a:p>
            <a:endParaRPr lang="ru-RU" sz="9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«Между прошлым и будущим: портрет моего поколения»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(формирование личности, ценности, выбор жизненного пути):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«Отцы и дети». И. С. Тургенев — конфликт поколений, поиск своего пути.</a:t>
            </a:r>
          </a:p>
          <a:p>
            <a:pPr lvl="0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«Цифры». И. А. Бунин— конфликт поколений, поиск своего пути.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нашего времени». М. Ю. Лермонтов — внутренний поиск и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мировоззрение</a:t>
            </a:r>
          </a:p>
          <a:p>
            <a:endParaRPr lang="ru-RU" sz="9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«Время перемен»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(изменения в обществе, личные перемены, поиски смысла жизни):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нашего времени». М. Ю. Лермонтов.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«Обломов». И. А. Гончаров — личные и социальные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перемены</a:t>
            </a:r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«Горе от ума». А. С. Грибоедов — перемены в обществе, столкновение старых и новых взглядов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5. «Разговор с собой»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(самопознание, внутренний диалог, осмысление поступков):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«Преступление и наказание». Ф. М. Достоевский — борьба с внутренним «я» Раскольникова.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и мир». Л. Н. Толстой — духовные размышления Пьера.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B79DB3-88DF-A3EA-AD21-57A27410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163482"/>
            <a:ext cx="9950103" cy="1507376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84782" y="163482"/>
            <a:ext cx="9707217" cy="66945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критерии оценки и правила написания итогового сочинения не поменялись.</a:t>
            </a:r>
          </a:p>
          <a:p>
            <a:pPr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сочинению проверяет общий уровень знаний,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мыслить, правильно говорить. </a:t>
            </a:r>
          </a:p>
          <a:p>
            <a:pPr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хорошего результата недостаточно готовиться исключительно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темам сочинения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погрузиться в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подготовки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в целом: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хорошую литературу,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больше сочинений на разные темы,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правила грамматики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036"/>
            <a:ext cx="2417808" cy="151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51678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087" y="457200"/>
            <a:ext cx="10591800" cy="65942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написания и </a:t>
            </a:r>
            <a:r>
              <a:rPr lang="ru-RU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endParaRPr lang="ru-RU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6835" y="1272209"/>
            <a:ext cx="11675164" cy="5585791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работы отводится 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Нужно написать развёрнутое, структурированное и аргументированное сочинение по одной из выбранных тем.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 250 слов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(иначе незачёт). Рекомендуемый объём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350 слов.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литературный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(можно из массовой литературы, из Библии. Если Вы хорошо знакомы с текстом Библии по причине своего вероисповедания или по иным причинам, можете смело использовать текст Священного Писания в качестве примера).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критерии: соответствие теме и аргументация. Без зачёта по ним работа не проверяется.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должно быть написано самостоятельно, не допускается списывание.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из шести тем открывают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 минут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экзамена, заранее известны только разделы и подразделы.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374" y="636104"/>
            <a:ext cx="11436626" cy="65942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примеры </a:t>
            </a:r>
            <a:r>
              <a:rPr lang="ru-RU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 нельзя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638" y="1311837"/>
            <a:ext cx="120073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итоговом сочинении можно приводить примеры из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литературы, ссылаться не только на российских, но и на зарубежных авторов.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использовать дневники, мемуары, публицистику, произведения устного народного творчества (кроме малых жанров),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философские, культурологические, психологические исследования, научные труды.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примеры соотносились с темой и были размещены в опубликованном источнике.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жанры устного народного творчества (например, пословицы и поговорки), комиксы,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манга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графические романы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засчитают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они не являются художественными текстами в привычном понимании.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875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688" y="0"/>
            <a:ext cx="96514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2" y="0"/>
            <a:ext cx="12016154" cy="756138"/>
          </a:xfrm>
        </p:spPr>
        <p:txBody>
          <a:bodyPr anchor="t"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итогового сочинения</a:t>
            </a:r>
            <a:endParaRPr lang="ru-RU" sz="40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9653" y="576470"/>
            <a:ext cx="10247244" cy="199776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оценивается по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можно получить зачёт или незачёт.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два критерия самые важные: если не получить по ним зачёт, экзамен не сдан.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зачёт за сочинение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нужно получить зачёт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два первых критерия +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хотя бы за один из остальных трёх.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269" y="2263606"/>
            <a:ext cx="3458817" cy="2086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Соответствие теме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важное —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уходить от темы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соотнести доказательство и вывод с тезисом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подменять понятия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34" y="4448032"/>
            <a:ext cx="3548271" cy="23391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литературного материала.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зачёт, нужно привести хотя бы 1 литературный пример — из русской классики, школьной программы или мировой литературы. Главное — объяснить пример, сделать вывод.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7539" y="2246244"/>
            <a:ext cx="5068957" cy="4524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Композиция и логика рассуждения.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балл по этому критерию, следует  использовать классическую структуру сочинения.  5 абзацев: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вступление (тезис, краткий ответ на вопрос темы)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собственное мнение, которое нужно доказать аргументами.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аргумент 1 (литературный пример + пояснение, т. е.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микровывод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аргумент 2 (дополнительный пример или контраргумент + пояснение)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 (заключение) (итог рассуждений + личная позиция).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засчитают, если сочинение выстроено логично и в нём есть абзацное членение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55765" y="2206487"/>
            <a:ext cx="3256723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Качество письменной речи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речевые ошибки затрудняют понимание смысла, ставят незачёт, если мысль ясна — зачёт.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55765" y="3774357"/>
            <a:ext cx="3240156" cy="2974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Грамотность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Незачёт поставят, если на 100 слов приходится в сумме более пяти ошибок: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грамматических, орфографических, пунктуационных.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сочинении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пользоваться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орфографическим словарём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2657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Общая информация об итоговом сочинении (ИС)  (изложении) в 2025/26 </a:t>
            </a:r>
            <a:r>
              <a:rPr lang="ru-RU" sz="4000" b="1" dirty="0" err="1" smtClean="0"/>
              <a:t>уч</a:t>
            </a:r>
            <a:r>
              <a:rPr lang="ru-RU" sz="4000" b="1" dirty="0" smtClean="0"/>
              <a:t>. году</a:t>
            </a:r>
            <a:endParaRPr lang="en-US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5" y="1746111"/>
            <a:ext cx="10959548" cy="4893227"/>
          </a:xfrm>
        </p:spPr>
        <p:txBody>
          <a:bodyPr>
            <a:normAutofit lnSpcReduction="10000"/>
          </a:bodyPr>
          <a:lstStyle/>
          <a:p>
            <a:r>
              <a:rPr lang="ru-RU" sz="3200" b="1" noProof="1" smtClean="0"/>
              <a:t>Основная дата</a:t>
            </a:r>
            <a:r>
              <a:rPr lang="ru-RU" sz="3200" noProof="1" smtClean="0"/>
              <a:t>: </a:t>
            </a:r>
            <a: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  <a:t>03.12.2025</a:t>
            </a:r>
            <a:r>
              <a:rPr lang="ru-RU" sz="3200" noProof="1" smtClean="0"/>
              <a:t> (среда)</a:t>
            </a:r>
          </a:p>
          <a:p>
            <a:r>
              <a:rPr lang="ru-RU" sz="3200" noProof="1" smtClean="0"/>
              <a:t>Результатом написания ИС является «зачёт» (допуск к ГИА) или «незачет»</a:t>
            </a:r>
          </a:p>
          <a:p>
            <a:r>
              <a:rPr lang="ru-RU" sz="3200" dirty="0" smtClean="0"/>
              <a:t>Результаты итогового сочинения становятся известны через 8–12 дней после экзамена.</a:t>
            </a:r>
            <a:endParaRPr lang="ru-RU" sz="3200" noProof="1" smtClean="0"/>
          </a:p>
          <a:p>
            <a:r>
              <a:rPr lang="ru-RU" sz="3200" noProof="1" smtClean="0"/>
              <a:t>Если выпускник получил за итоговое сочинение «незачет», ему предоставляется возможность  его пересдать в текущем учебном году в дополнительные сроки (резервные дни) :     </a:t>
            </a:r>
            <a: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  <a:t>4 февраля </a:t>
            </a:r>
            <a:r>
              <a:rPr lang="ru-RU" sz="3200" noProof="1" smtClean="0">
                <a:solidFill>
                  <a:schemeClr val="accent6">
                    <a:lumMod val="75000"/>
                  </a:schemeClr>
                </a:solidFill>
              </a:rPr>
              <a:t>или </a:t>
            </a:r>
            <a: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  <a:t>8 апреля</a:t>
            </a:r>
            <a:r>
              <a:rPr lang="ru-RU" sz="3200" noProof="1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b="1" noProof="1" smtClean="0"/>
          </a:p>
          <a:p>
            <a:endParaRPr lang="ru-RU" b="1" noProof="1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203" y="139149"/>
            <a:ext cx="9153640" cy="656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1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CB435-CC94-4A79-91D6-FFCD67E9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19" y="745642"/>
            <a:ext cx="10515600" cy="12819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Регистрация на участие в итоговом сочинении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3CB89D-0D9C-4549-AD4E-9811C01F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641" y="2315817"/>
            <a:ext cx="7606472" cy="38166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noProof="1" smtClean="0"/>
              <a:t> Подача </a:t>
            </a:r>
            <a:r>
              <a:rPr lang="ru-RU" sz="3200" b="1" noProof="1" smtClean="0"/>
              <a:t>заявления</a:t>
            </a:r>
            <a:r>
              <a:rPr lang="ru-RU" sz="3200" noProof="1" smtClean="0"/>
              <a:t> учащимся 11 класса. Заявление подписывается участником ИС и законным представителем</a:t>
            </a:r>
          </a:p>
          <a:p>
            <a:pPr>
              <a:buFont typeface="Wingdings" pitchFamily="2" charset="2"/>
              <a:buChar char="ü"/>
            </a:pPr>
            <a:r>
              <a:rPr lang="ru-RU" sz="3200" noProof="1" smtClean="0"/>
              <a:t> </a:t>
            </a:r>
            <a:r>
              <a:rPr lang="ru-RU" sz="3200" b="1" noProof="1" smtClean="0"/>
              <a:t>Памятка</a:t>
            </a:r>
            <a:r>
              <a:rPr lang="ru-RU" sz="3200" noProof="1" smtClean="0"/>
              <a:t> о порядке проведения ИС. Подписывается участником ИС и законным представителем</a:t>
            </a:r>
            <a:endParaRPr lang="en-US" sz="3200" noProof="1"/>
          </a:p>
        </p:txBody>
      </p:sp>
      <p:sp>
        <p:nvSpPr>
          <p:cNvPr id="16" name="TextBox 15"/>
          <p:cNvSpPr txBox="1"/>
          <p:nvPr/>
        </p:nvSpPr>
        <p:spPr>
          <a:xfrm>
            <a:off x="8358809" y="2355569"/>
            <a:ext cx="3120887" cy="24994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НЕ ПОЗДНЕЕ 20 НОЯБРЯ 2025 ГОДА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8035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ПОРЯДОК ПРОВЕДЕНИЯ ИТОГОВОГО СОЧИНЕНИЯ В ОСНОВНОЙ ПЕРИОД (03.12.2025)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" y="1500806"/>
            <a:ext cx="11092069" cy="4880113"/>
          </a:xfrm>
        </p:spPr>
        <p:txBody>
          <a:bodyPr>
            <a:normAutofit fontScale="92500" lnSpcReduction="20000"/>
          </a:bodyPr>
          <a:lstStyle/>
          <a:p>
            <a:r>
              <a:rPr lang="ru-RU" noProof="1" smtClean="0"/>
              <a:t>Место проведения: ОО, где учится выпускник (Центр образования – школа №66)</a:t>
            </a:r>
          </a:p>
          <a:p>
            <a:r>
              <a:rPr lang="ru-RU" noProof="1" smtClean="0"/>
              <a:t>Приход учащихся в место проведения ИС: в 9-00</a:t>
            </a:r>
          </a:p>
          <a:p>
            <a:r>
              <a:rPr lang="ru-RU" noProof="1" smtClean="0"/>
              <a:t>Начало: 10-00</a:t>
            </a:r>
          </a:p>
          <a:p>
            <a:r>
              <a:rPr lang="ru-RU" noProof="1" smtClean="0"/>
              <a:t>Продолжительность: </a:t>
            </a:r>
            <a:r>
              <a:rPr lang="ru-RU" b="1" noProof="1" smtClean="0">
                <a:solidFill>
                  <a:srgbClr val="FFFF00"/>
                </a:solidFill>
              </a:rPr>
              <a:t>235 минут (3 часа 55 мин) </a:t>
            </a:r>
          </a:p>
          <a:p>
            <a:r>
              <a:rPr lang="ru-RU" noProof="1" smtClean="0"/>
              <a:t>С собой иметь: </a:t>
            </a:r>
          </a:p>
          <a:p>
            <a:pPr>
              <a:buFont typeface="Wingdings" pitchFamily="2" charset="2"/>
              <a:buChar char="Ø"/>
            </a:pPr>
            <a:r>
              <a:rPr lang="ru-RU" noProof="1" smtClean="0"/>
              <a:t> Паспорт (без обложки)</a:t>
            </a:r>
          </a:p>
          <a:p>
            <a:pPr>
              <a:buFont typeface="Wingdings" pitchFamily="2" charset="2"/>
              <a:buChar char="Ø"/>
            </a:pPr>
            <a:r>
              <a:rPr lang="ru-RU" noProof="1" smtClean="0"/>
              <a:t> Черную гелевую ручку (лучше 2-3 шт)</a:t>
            </a:r>
          </a:p>
          <a:p>
            <a:pPr>
              <a:buFont typeface="Wingdings" pitchFamily="2" charset="2"/>
              <a:buChar char="Ø"/>
            </a:pPr>
            <a:r>
              <a:rPr lang="ru-RU" noProof="1" smtClean="0"/>
              <a:t> Питание и лекарства (при необходимости)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xmlns="" val="12572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9566" cy="620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8991" y="188845"/>
            <a:ext cx="3776869" cy="63014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3"/>
                </a:solidFill>
              </a:rPr>
              <a:t>Во время проведения итогового сочинения на рабочем столе участника могут находиться:</a:t>
            </a:r>
            <a:r>
              <a:rPr lang="ru-RU" sz="2200" dirty="0" smtClean="0">
                <a:solidFill>
                  <a:schemeClr val="accent3"/>
                </a:solidFill>
              </a:rPr>
              <a:t/>
            </a:r>
            <a:br>
              <a:rPr lang="ru-RU" sz="2200" dirty="0" smtClean="0">
                <a:solidFill>
                  <a:schemeClr val="accent3"/>
                </a:solidFill>
              </a:rPr>
            </a:br>
            <a:r>
              <a:rPr lang="ru-RU" sz="2200" dirty="0" smtClean="0">
                <a:solidFill>
                  <a:schemeClr val="accent3"/>
                </a:solidFill>
              </a:rPr>
              <a:t>1. регистрационный бланк </a:t>
            </a:r>
            <a:br>
              <a:rPr lang="ru-RU" sz="2200" dirty="0" smtClean="0">
                <a:solidFill>
                  <a:schemeClr val="accent3"/>
                </a:solidFill>
              </a:rPr>
            </a:br>
            <a:r>
              <a:rPr lang="ru-RU" sz="2200" dirty="0" smtClean="0">
                <a:solidFill>
                  <a:schemeClr val="accent3"/>
                </a:solidFill>
              </a:rPr>
              <a:t>2. бланки записи сочинения </a:t>
            </a:r>
            <a:br>
              <a:rPr lang="ru-RU" sz="2200" dirty="0" smtClean="0">
                <a:solidFill>
                  <a:schemeClr val="accent3"/>
                </a:solidFill>
              </a:rPr>
            </a:br>
            <a:r>
              <a:rPr lang="ru-RU" sz="2200" dirty="0" smtClean="0">
                <a:solidFill>
                  <a:schemeClr val="accent3"/>
                </a:solidFill>
              </a:rPr>
              <a:t>3. черновик</a:t>
            </a:r>
            <a:br>
              <a:rPr lang="ru-RU" sz="2200" dirty="0" smtClean="0">
                <a:solidFill>
                  <a:schemeClr val="accent3"/>
                </a:solidFill>
              </a:rPr>
            </a:br>
            <a:r>
              <a:rPr lang="ru-RU" sz="2200" dirty="0" smtClean="0">
                <a:solidFill>
                  <a:schemeClr val="accent3"/>
                </a:solidFill>
              </a:rPr>
              <a:t> 4. ручка (</a:t>
            </a:r>
            <a:r>
              <a:rPr lang="ru-RU" sz="2200" dirty="0" err="1" smtClean="0">
                <a:solidFill>
                  <a:schemeClr val="accent3"/>
                </a:solidFill>
              </a:rPr>
              <a:t>гелевая</a:t>
            </a:r>
            <a:r>
              <a:rPr lang="ru-RU" sz="2200" dirty="0" smtClean="0">
                <a:solidFill>
                  <a:schemeClr val="accent3"/>
                </a:solidFill>
              </a:rPr>
              <a:t>, капиллярная с чернилами черного цвета)</a:t>
            </a:r>
            <a:br>
              <a:rPr lang="ru-RU" sz="2200" dirty="0" smtClean="0">
                <a:solidFill>
                  <a:schemeClr val="accent3"/>
                </a:solidFill>
              </a:rPr>
            </a:br>
            <a:r>
              <a:rPr lang="ru-RU" sz="2200" dirty="0" smtClean="0">
                <a:solidFill>
                  <a:schemeClr val="accent3"/>
                </a:solidFill>
              </a:rPr>
              <a:t> 5. документ, удостоверяющий личность(паспорт); </a:t>
            </a:r>
            <a:br>
              <a:rPr lang="ru-RU" sz="2200" dirty="0" smtClean="0">
                <a:solidFill>
                  <a:schemeClr val="accent3"/>
                </a:solidFill>
              </a:rPr>
            </a:br>
            <a:r>
              <a:rPr lang="ru-RU" sz="2200" dirty="0" smtClean="0">
                <a:solidFill>
                  <a:schemeClr val="accent3"/>
                </a:solidFill>
              </a:rPr>
              <a:t>6. при необходимости лекарства и питание; </a:t>
            </a:r>
            <a:br>
              <a:rPr lang="ru-RU" sz="2200" dirty="0" smtClean="0">
                <a:solidFill>
                  <a:schemeClr val="accent3"/>
                </a:solidFill>
              </a:rPr>
            </a:br>
            <a:r>
              <a:rPr lang="ru-RU" sz="2200" dirty="0" smtClean="0">
                <a:solidFill>
                  <a:schemeClr val="accent3"/>
                </a:solidFill>
              </a:rPr>
              <a:t>7. орфографический словарь (выданный членами комиссии ОО по проведению итогового сочинения)</a:t>
            </a:r>
            <a:endParaRPr lang="ru-RU" sz="2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694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Правила заполнения бланков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2051" t="21954" r="6109" b="26876"/>
          <a:stretch>
            <a:fillRect/>
          </a:stretch>
        </p:blipFill>
        <p:spPr bwMode="auto">
          <a:xfrm>
            <a:off x="6024280" y="1335743"/>
            <a:ext cx="5912947" cy="275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0647" t="15525" r="24041" b="13810"/>
          <a:stretch>
            <a:fillRect/>
          </a:stretch>
        </p:blipFill>
        <p:spPr bwMode="auto">
          <a:xfrm>
            <a:off x="125500" y="1344706"/>
            <a:ext cx="5835181" cy="511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71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ПОРЯДОК ПРОВЕДЕНИЯ ИТОГОВОГО СОЧИНЕНИЯ В ОСНОВНОЙ ПЕРИОД (03.12.2025)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3" y="2345635"/>
            <a:ext cx="9988826" cy="4035284"/>
          </a:xfrm>
        </p:spPr>
        <p:txBody>
          <a:bodyPr>
            <a:normAutofit/>
          </a:bodyPr>
          <a:lstStyle/>
          <a:p>
            <a:r>
              <a:rPr lang="ru-RU" noProof="1" smtClean="0"/>
              <a:t>В день проведения итогового сочинения участник ИС должен иметь с собой ПАСПОРТ,гелевую,капиллярную РУЧКУ с чернилами черного цвета</a:t>
            </a:r>
          </a:p>
          <a:p>
            <a:r>
              <a:rPr lang="ru-RU" noProof="1" smtClean="0"/>
              <a:t>Участнику итогового сочинения разрешается пользоваться орфографическим словарем, выданным членами комиссии</a:t>
            </a:r>
          </a:p>
          <a:p>
            <a:endParaRPr lang="ru-RU" noProof="1" smtClean="0"/>
          </a:p>
          <a:p>
            <a:endParaRPr lang="ru-RU" noProof="1" smtClean="0"/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xmlns="" val="125722139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Modern green">
      <a:dk1>
        <a:srgbClr val="000000"/>
      </a:dk1>
      <a:lt1>
        <a:srgbClr val="FFFFFF"/>
      </a:lt1>
      <a:dk2>
        <a:srgbClr val="1A5B53"/>
      </a:dk2>
      <a:lt2>
        <a:srgbClr val="EBEBEB"/>
      </a:lt2>
      <a:accent1>
        <a:srgbClr val="23746B"/>
      </a:accent1>
      <a:accent2>
        <a:srgbClr val="1A5B53"/>
      </a:accent2>
      <a:accent3>
        <a:srgbClr val="1B4346"/>
      </a:accent3>
      <a:accent4>
        <a:srgbClr val="EFB88A"/>
      </a:accent4>
      <a:accent5>
        <a:srgbClr val="EF9489"/>
      </a:accent5>
      <a:accent6>
        <a:srgbClr val="D58A75"/>
      </a:accent6>
      <a:hlink>
        <a:srgbClr val="E3C459"/>
      </a:hlink>
      <a:folHlink>
        <a:srgbClr val="FFC1B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171_T_PGO_Green-Rounded-Abstract-16x9.pptx" id="{FDDF2984-0F82-412F-B338-A7781E6F158D}" vid="{BD3E677D-1687-4146-B159-0D48958AD160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171_T_PGO_Green-Rounded-Abstract-16x9.pptx" id="{FDDF2984-0F82-412F-B338-A7781E6F158D}" vid="{524BB8B2-AA3F-464F-B9D2-22680B279DD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2118</Words>
  <Application>Microsoft Office PowerPoint</Application>
  <PresentationFormat>Произвольный</PresentationFormat>
  <Paragraphs>246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PresentationGO</vt:lpstr>
      <vt:lpstr>Designed by PresentationGO</vt:lpstr>
      <vt:lpstr> «Итоговое сочинение как допуск к ГИА. Сроки, порядок и критерии оценивания» Инструктивная презентация для учащихся и их родителей (законных представителей)</vt:lpstr>
      <vt:lpstr>Нормативно– правовая база проведения итогового сочинения (ИС) в 2025-2026 учебном году </vt:lpstr>
      <vt:lpstr>Общая информация об итоговом сочинении (ИС)  (изложении) в 2025/26 уч. году</vt:lpstr>
      <vt:lpstr>Слайд 4</vt:lpstr>
      <vt:lpstr>Регистрация на участие в итоговом сочинении</vt:lpstr>
      <vt:lpstr>ПОРЯДОК ПРОВЕДЕНИЯ ИТОГОВОГО СОЧИНЕНИЯ В ОСНОВНОЙ ПЕРИОД (03.12.2025) </vt:lpstr>
      <vt:lpstr>Во время проведения итогового сочинения на рабочем столе участника могут находиться: 1. регистрационный бланк  2. бланки записи сочинения  3. черновик  4. ручка (гелевая, капиллярная с чернилами черного цвета)  5. документ, удостоверяющий личность(паспорт);  6. при необходимости лекарства и питание;  7. орфографический словарь (выданный членами комиссии ОО по проведению итогового сочинения)</vt:lpstr>
      <vt:lpstr>Правила заполнения бланков</vt:lpstr>
      <vt:lpstr>ПОРЯДОК ПРОВЕДЕНИЯ ИТОГОВОГО СОЧИНЕНИЯ В ОСНОВНОЙ ПЕРИОД (03.12.2025) </vt:lpstr>
      <vt:lpstr>ПОРЯДОК ПРОВЕДЕНИЯ ИТОГОВОГО СОЧИНЕНИЯ В ОСНОВНОЙ ПЕРИОД (03.12.2025) </vt:lpstr>
      <vt:lpstr>Комплект из шести тем открывают  за 15 минут до экзамена, заранее известны только разделы и подразделы. </vt:lpstr>
      <vt:lpstr>Слайд 12</vt:lpstr>
      <vt:lpstr>В 2025/26 учебном году на экзамене будут темы, которые уже использовались в прошлые годы (в закрытом банке ФИПИ их около двух тысяч)</vt:lpstr>
      <vt:lpstr>Объяснения к разделам тем итогового сочинения.</vt:lpstr>
      <vt:lpstr>Раздел 1. Духовно-нравственные ориентиры в жизни человека</vt:lpstr>
      <vt:lpstr>Слайд 16</vt:lpstr>
      <vt:lpstr>Раздел 2. Семья, общество, Отечество в жизни человека</vt:lpstr>
      <vt:lpstr>Слайд 18</vt:lpstr>
      <vt:lpstr>Раздел 3. Природа и культура в жизни человека</vt:lpstr>
      <vt:lpstr>Для подготовки к итоговому сочинению 2025/26 учебного года выпускники могут использовать универсальный список литературы. Он объединяет классические и современные произведения. В список вошли: </vt:lpstr>
      <vt:lpstr>Для итогового сочинения 2026 года можно использовать следующие литературные примеры в зависимости от направления:</vt:lpstr>
      <vt:lpstr> </vt:lpstr>
      <vt:lpstr>Основные правила написания и критерии</vt:lpstr>
      <vt:lpstr>Какие примеры можно и нельзя приводить.</vt:lpstr>
      <vt:lpstr>Слайд 25</vt:lpstr>
      <vt:lpstr>Критерии оценки итогового сочинения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Rounded Abstract</dc:title>
  <dc:creator>PresentationGO.com</dc:creator>
  <dc:description>© Copyright PresentationGo.com</dc:description>
  <cp:lastModifiedBy>Учитель</cp:lastModifiedBy>
  <cp:revision>34</cp:revision>
  <dcterms:created xsi:type="dcterms:W3CDTF">2019-11-21T05:02:10Z</dcterms:created>
  <dcterms:modified xsi:type="dcterms:W3CDTF">2025-11-05T15:25:13Z</dcterms:modified>
  <cp:category>Templates</cp:category>
</cp:coreProperties>
</file>