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95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50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3624" y="1520132"/>
            <a:ext cx="10174941" cy="2616199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Практико-ориентированный семинар </a:t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«Разработка и внедрение в практику учителя-предметника разноуровневых заданий»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0329" y="6273225"/>
            <a:ext cx="23249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6515100" algn="l"/>
              </a:tabLst>
            </a:pPr>
            <a:r>
              <a:rPr lang="ru-RU" sz="2400" dirty="0" smtClean="0">
                <a:latin typeface="Corbel" pitchFamily="34" charset="0"/>
                <a:cs typeface="Arial" pitchFamily="34" charset="0"/>
              </a:rPr>
              <a:t>9 октября 2025 г</a:t>
            </a:r>
            <a:endParaRPr lang="ru-RU" sz="3200" dirty="0" smtClean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065929" y="0"/>
            <a:ext cx="769171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Муниципальное образовательное учреждение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средняя общеобразовательная школа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«Образовательный комплекс № 28»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90196" y="4400952"/>
            <a:ext cx="68848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 </a:t>
            </a:r>
            <a:r>
              <a:rPr lang="ru-RU" sz="2400" b="1" dirty="0" smtClean="0"/>
              <a:t>«Интерес к учению есть только там, где есть</a:t>
            </a:r>
            <a:br>
              <a:rPr lang="ru-RU" sz="2400" b="1" dirty="0" smtClean="0"/>
            </a:br>
            <a:r>
              <a:rPr lang="ru-RU" sz="2400" b="1" dirty="0" smtClean="0"/>
              <a:t>            вдохновение, рождающееся от успеха»</a:t>
            </a:r>
            <a:br>
              <a:rPr lang="ru-RU" sz="2400" b="1" dirty="0" smtClean="0"/>
            </a:br>
            <a:r>
              <a:rPr lang="ru-RU" sz="2400" b="1" dirty="0" smtClean="0"/>
              <a:t>                                                    </a:t>
            </a:r>
            <a:r>
              <a:rPr lang="ru-RU" sz="2400" b="1" dirty="0" smtClean="0"/>
              <a:t> </a:t>
            </a:r>
            <a:r>
              <a:rPr lang="ru-RU" sz="2400" b="1" dirty="0" smtClean="0"/>
              <a:t> </a:t>
            </a:r>
            <a:r>
              <a:rPr lang="ru-RU" sz="2400" b="1" dirty="0" smtClean="0"/>
              <a:t>В.А</a:t>
            </a:r>
            <a:r>
              <a:rPr lang="ru-RU" sz="2400" b="1" dirty="0" smtClean="0"/>
              <a:t>. </a:t>
            </a:r>
            <a:r>
              <a:rPr lang="ru-RU" sz="2400" b="1" dirty="0" smtClean="0"/>
              <a:t>Сухомлинский</a:t>
            </a:r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4234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1534" y="0"/>
            <a:ext cx="10018713" cy="1532965"/>
          </a:xfrm>
        </p:spPr>
        <p:txBody>
          <a:bodyPr/>
          <a:lstStyle/>
          <a:p>
            <a:r>
              <a:rPr lang="ru-RU" dirty="0" smtClean="0"/>
              <a:t>4 группа (</a:t>
            </a:r>
            <a:r>
              <a:rPr lang="ru-RU" dirty="0" smtClean="0"/>
              <a:t>учителя физической культуры, ОБЗР, технологии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99646" y="1645023"/>
            <a:ext cx="8023413" cy="395791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Задание: какое </a:t>
            </a:r>
            <a:r>
              <a:rPr lang="ru-RU" dirty="0" smtClean="0"/>
              <a:t>оптимальное положение тела придают пострадавшему с отсутствием сознания?</a:t>
            </a:r>
          </a:p>
          <a:p>
            <a:pPr>
              <a:buNone/>
            </a:pPr>
            <a:r>
              <a:rPr lang="ru-RU" dirty="0" smtClean="0"/>
              <a:t>А) лежа на спине с приподнятой головой</a:t>
            </a:r>
          </a:p>
          <a:p>
            <a:pPr>
              <a:buNone/>
            </a:pPr>
            <a:r>
              <a:rPr lang="ru-RU" dirty="0" smtClean="0"/>
              <a:t>Б) лежа на спине на ровной твердой поверхности</a:t>
            </a:r>
          </a:p>
          <a:p>
            <a:pPr>
              <a:buNone/>
            </a:pPr>
            <a:r>
              <a:rPr lang="ru-RU" dirty="0" smtClean="0"/>
              <a:t>В) полусидя</a:t>
            </a:r>
          </a:p>
          <a:p>
            <a:pPr>
              <a:buNone/>
            </a:pPr>
            <a:r>
              <a:rPr lang="ru-RU" dirty="0" smtClean="0"/>
              <a:t>Г) устойчивое боковое положение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16424" y="2420470"/>
            <a:ext cx="212269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dirty="0" smtClean="0"/>
              <a:t>1 уровень</a:t>
            </a:r>
            <a:endParaRPr lang="ru-RU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1534" y="0"/>
            <a:ext cx="10018713" cy="1532965"/>
          </a:xfrm>
        </p:spPr>
        <p:txBody>
          <a:bodyPr/>
          <a:lstStyle/>
          <a:p>
            <a:r>
              <a:rPr lang="ru-RU" dirty="0" smtClean="0"/>
              <a:t>5 группа (учителя истории, обществознания, английского языка)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57600" y="1344701"/>
            <a:ext cx="8274424" cy="195430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Задание: установите </a:t>
            </a:r>
            <a:r>
              <a:rPr lang="ru-RU" dirty="0" smtClean="0"/>
              <a:t>соответствие между примерами и видами денег: к каждому элементу, данному в первом столбце, подберите соответствующий элемент из второго столбца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326777" y="2079812"/>
            <a:ext cx="212269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dirty="0" smtClean="0"/>
              <a:t>1 уровень</a:t>
            </a:r>
            <a:endParaRPr lang="ru-RU" sz="3600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81973" y="3065929"/>
            <a:ext cx="8330733" cy="3792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1534" y="0"/>
            <a:ext cx="10018713" cy="1532965"/>
          </a:xfrm>
        </p:spPr>
        <p:txBody>
          <a:bodyPr>
            <a:normAutofit/>
          </a:bodyPr>
          <a:lstStyle/>
          <a:p>
            <a:r>
              <a:rPr lang="ru-RU" dirty="0" smtClean="0"/>
              <a:t>6 группа (учителя биология</a:t>
            </a:r>
            <a:r>
              <a:rPr lang="ru-RU" dirty="0" smtClean="0"/>
              <a:t>, география, химия, физика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11387" y="1734670"/>
            <a:ext cx="8005483" cy="165398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Какое вещество образуется в результате процесса, показанного на рисунке?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16424" y="2420470"/>
            <a:ext cx="212269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dirty="0" smtClean="0"/>
              <a:t>1 уровень</a:t>
            </a:r>
            <a:endParaRPr lang="ru-RU" sz="3600" dirty="0"/>
          </a:p>
        </p:txBody>
      </p:sp>
      <p:pic>
        <p:nvPicPr>
          <p:cNvPr id="5" name="Рисунок 4" descr="https://bio6-vpr.sdamgia.ru/get_file?id=79229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041680" y="2904563"/>
            <a:ext cx="4214813" cy="37203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1534" y="0"/>
            <a:ext cx="10018713" cy="1532965"/>
          </a:xfrm>
        </p:spPr>
        <p:txBody>
          <a:bodyPr>
            <a:normAutofit/>
          </a:bodyPr>
          <a:lstStyle/>
          <a:p>
            <a:r>
              <a:rPr lang="ru-RU" dirty="0" smtClean="0"/>
              <a:t>7 группа (учителя математики и информатики)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16424" y="2420470"/>
            <a:ext cx="212269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dirty="0" smtClean="0"/>
              <a:t>1 уровень</a:t>
            </a:r>
            <a:endParaRPr lang="ru-RU" sz="36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675529" y="1703295"/>
            <a:ext cx="8229600" cy="240254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На рисунке изображён прямоугольник, проведены его ось симметрии и несколько других прямых. Какая из прямых является осью симметрии прямоугольника?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65258" y="995082"/>
            <a:ext cx="8988465" cy="48140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43103" y="219973"/>
            <a:ext cx="10018713" cy="1237891"/>
          </a:xfrm>
        </p:spPr>
        <p:txBody>
          <a:bodyPr/>
          <a:lstStyle/>
          <a:p>
            <a:r>
              <a:rPr lang="ru-RU" dirty="0" smtClean="0"/>
              <a:t>Теоретические аспекты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84310" y="1613141"/>
            <a:ext cx="10368384" cy="2658413"/>
          </a:xfrm>
        </p:spPr>
        <p:txBody>
          <a:bodyPr/>
          <a:lstStyle/>
          <a:p>
            <a:r>
              <a:rPr lang="ru-RU" sz="3200" dirty="0" smtClean="0"/>
              <a:t>Дифференциация обучения – это технология обучения в одном классе с разными способностями</a:t>
            </a:r>
          </a:p>
          <a:p>
            <a:endParaRPr lang="ru-RU" dirty="0" smtClean="0"/>
          </a:p>
        </p:txBody>
      </p:sp>
      <p:sp>
        <p:nvSpPr>
          <p:cNvPr id="6" name="Стрелка вниз 5"/>
          <p:cNvSpPr/>
          <p:nvPr/>
        </p:nvSpPr>
        <p:spPr>
          <a:xfrm>
            <a:off x="5525588" y="3304903"/>
            <a:ext cx="1907177" cy="6662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651760" y="4245429"/>
            <a:ext cx="7880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Применение разноуровневых заданий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4640" y="1"/>
            <a:ext cx="10018713" cy="1470212"/>
          </a:xfrm>
        </p:spPr>
        <p:txBody>
          <a:bodyPr/>
          <a:lstStyle/>
          <a:p>
            <a:r>
              <a:rPr lang="ru-RU" dirty="0" smtClean="0"/>
              <a:t>Задание по географии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76400" y="1550896"/>
            <a:ext cx="10309411" cy="45540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i="1" dirty="0" smtClean="0"/>
              <a:t>Расположите регионы России  в той последовательности, в которой их жители встречают Новый год.  Запишите цифры, которыми обозначены регионы, в правильной </a:t>
            </a:r>
            <a:r>
              <a:rPr lang="ru-RU" sz="3000" i="1" dirty="0" smtClean="0"/>
              <a:t>последовательности.</a:t>
            </a:r>
            <a:endParaRPr lang="ru-RU" sz="3000" dirty="0" smtClean="0"/>
          </a:p>
          <a:p>
            <a:pPr>
              <a:buNone/>
            </a:pPr>
            <a:r>
              <a:rPr lang="ru-RU" sz="3000" i="1" dirty="0" smtClean="0"/>
              <a:t>1) Кемеровская область</a:t>
            </a:r>
            <a:endParaRPr lang="ru-RU" sz="3000" dirty="0" smtClean="0"/>
          </a:p>
          <a:p>
            <a:pPr>
              <a:buNone/>
            </a:pPr>
            <a:r>
              <a:rPr lang="ru-RU" sz="3000" i="1" dirty="0" smtClean="0"/>
              <a:t>2) Камчатский край</a:t>
            </a:r>
            <a:endParaRPr lang="ru-RU" sz="3000" dirty="0" smtClean="0"/>
          </a:p>
          <a:p>
            <a:pPr>
              <a:buNone/>
            </a:pPr>
            <a:r>
              <a:rPr lang="ru-RU" sz="3000" i="1" dirty="0" smtClean="0"/>
              <a:t>3) Кабардино-Балкария</a:t>
            </a:r>
            <a:endParaRPr lang="ru-RU" sz="3000" dirty="0" smtClean="0"/>
          </a:p>
          <a:p>
            <a:pPr>
              <a:buNone/>
            </a:pPr>
            <a:r>
              <a:rPr lang="ru-RU" sz="3000" i="1" dirty="0" smtClean="0"/>
              <a:t>Ответ: </a:t>
            </a:r>
            <a:endParaRPr lang="ru-RU" sz="3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0871" y="179294"/>
            <a:ext cx="10067364" cy="612289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4100" i="1" dirty="0" smtClean="0"/>
              <a:t>Крупная кампания по производству электроники проводит акцию по распродажи своей продукции с большими скидками. Акция будет проходить в каждом регионе России в одно и тоже время - 10-00. Расположите регионы страны в той последовательности, в которой их жители смогут принять участие в этой акции. Запишите цифры, которыми обозначены регионы, в правильной </a:t>
            </a:r>
            <a:r>
              <a:rPr lang="ru-RU" sz="4100" i="1" dirty="0" smtClean="0"/>
              <a:t>последовательности .</a:t>
            </a:r>
            <a:endParaRPr lang="ru-RU" sz="4100" dirty="0" smtClean="0"/>
          </a:p>
          <a:p>
            <a:pPr>
              <a:buNone/>
            </a:pPr>
            <a:r>
              <a:rPr lang="ru-RU" sz="3600" i="1" dirty="0" smtClean="0"/>
              <a:t>                  1</a:t>
            </a:r>
            <a:r>
              <a:rPr lang="ru-RU" sz="3600" i="1" dirty="0" smtClean="0"/>
              <a:t>) Кемеровская область</a:t>
            </a:r>
            <a:endParaRPr lang="ru-RU" sz="3600" dirty="0" smtClean="0"/>
          </a:p>
          <a:p>
            <a:pPr>
              <a:buNone/>
            </a:pPr>
            <a:r>
              <a:rPr lang="ru-RU" sz="3600" i="1" dirty="0" smtClean="0"/>
              <a:t>                  2) </a:t>
            </a:r>
            <a:r>
              <a:rPr lang="ru-RU" sz="3600" i="1" dirty="0" smtClean="0"/>
              <a:t>Камчатский край</a:t>
            </a:r>
            <a:endParaRPr lang="ru-RU" sz="3600" dirty="0" smtClean="0"/>
          </a:p>
          <a:p>
            <a:pPr>
              <a:buNone/>
            </a:pPr>
            <a:r>
              <a:rPr lang="ru-RU" sz="3600" i="1" dirty="0" smtClean="0"/>
              <a:t>                  3</a:t>
            </a:r>
            <a:r>
              <a:rPr lang="ru-RU" sz="3600" i="1" dirty="0" smtClean="0"/>
              <a:t>) Кабардино-Балкария</a:t>
            </a:r>
            <a:endParaRPr lang="ru-RU" sz="3600" dirty="0" smtClean="0"/>
          </a:p>
          <a:p>
            <a:pPr>
              <a:buNone/>
            </a:pPr>
            <a:r>
              <a:rPr lang="ru-RU" sz="3600" i="1" dirty="0" smtClean="0"/>
              <a:t>Ответ: 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4287" y="-300317"/>
            <a:ext cx="10018713" cy="1322294"/>
          </a:xfrm>
        </p:spPr>
        <p:txBody>
          <a:bodyPr/>
          <a:lstStyle/>
          <a:p>
            <a:r>
              <a:rPr lang="ru-RU" dirty="0" smtClean="0"/>
              <a:t>Три уровня заданий</a:t>
            </a:r>
            <a:endParaRPr lang="ru-RU" dirty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72233" y="842682"/>
            <a:ext cx="9524254" cy="6015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59106" y="4446497"/>
            <a:ext cx="9888069" cy="236668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00" i="1" dirty="0" smtClean="0"/>
              <a:t>Крупная кампания по производству электроники проводит акцию по распродажи своей продукции с большими скидками. Акция будет проходить в каждом регионе России в одно и тоже время - 10-00. Расположите регионы страны в той последовательности, в которой их жители смогут принять участие в этой акции. Запишите цифры, которыми обозначены регионы, в правильной последовательности .</a:t>
            </a:r>
            <a:endParaRPr lang="ru-RU" sz="29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00" i="1" dirty="0" smtClean="0"/>
              <a:t>     </a:t>
            </a:r>
            <a:r>
              <a:rPr lang="ru-RU" sz="2900" i="1" dirty="0" smtClean="0"/>
              <a:t> </a:t>
            </a:r>
            <a:r>
              <a:rPr lang="ru-RU" sz="2900" i="1" dirty="0" smtClean="0"/>
              <a:t>1) Кемеровская </a:t>
            </a:r>
            <a:r>
              <a:rPr lang="ru-RU" sz="2900" i="1" dirty="0" smtClean="0"/>
              <a:t>область     2</a:t>
            </a:r>
            <a:r>
              <a:rPr lang="ru-RU" sz="2900" i="1" dirty="0" smtClean="0"/>
              <a:t>) Камчатский </a:t>
            </a:r>
            <a:r>
              <a:rPr lang="ru-RU" sz="2900" i="1" dirty="0" smtClean="0"/>
              <a:t>край    3</a:t>
            </a:r>
            <a:r>
              <a:rPr lang="ru-RU" sz="2900" i="1" dirty="0" smtClean="0"/>
              <a:t>) Кабардино-Балкария</a:t>
            </a:r>
            <a:endParaRPr lang="ru-RU" sz="2900" dirty="0" smtClean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805081"/>
            <a:ext cx="212269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dirty="0" smtClean="0"/>
              <a:t>1 уровень</a:t>
            </a:r>
            <a:endParaRPr lang="ru-RU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14177"/>
            <a:ext cx="2151551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dirty="0" smtClean="0"/>
              <a:t>2 уровень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294965" y="3534985"/>
            <a:ext cx="9708777" cy="8309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Какой </a:t>
            </a:r>
            <a:r>
              <a:rPr lang="ru-RU" sz="2400" dirty="0" smtClean="0"/>
              <a:t>регион России (субъект РФ) </a:t>
            </a:r>
            <a:r>
              <a:rPr lang="ru-RU" sz="2400" dirty="0" smtClean="0"/>
              <a:t>последним </a:t>
            </a:r>
            <a:r>
              <a:rPr lang="ru-RU" sz="2400" dirty="0" smtClean="0"/>
              <a:t>будет отмечать Новый год?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824747"/>
            <a:ext cx="2151551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dirty="0" smtClean="0"/>
              <a:t>3 уровень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6777318" y="71716"/>
            <a:ext cx="5307106" cy="230832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Пассажир </a:t>
            </a:r>
            <a:r>
              <a:rPr lang="ru-RU" sz="2400" dirty="0" smtClean="0"/>
              <a:t>вылетел </a:t>
            </a:r>
            <a:r>
              <a:rPr lang="ru-RU" sz="2400" dirty="0" smtClean="0"/>
              <a:t>из Владивостока в Санкт-Петербург в 14-00. В пути самолет был 7 часов. Определите время приземления в Санкт-Петербурге? Как вы объясните это факт?</a:t>
            </a:r>
            <a:endParaRPr lang="ru-RU" sz="2400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277038" y="0"/>
            <a:ext cx="4392703" cy="34163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Отрывок из стихотворения С.Я. Маршака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"Вот какой рассеянный"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...Он опять поспал немножко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опять взглянул в окошко,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Увидал большой вокзал,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Потянулся и сказал: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"Что за станция такая -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Дибуны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или Ямская?"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с платформы говорят: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"Это город Ленинград".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Закричал он:"Что за шутки!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Еду я вторые сутки....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64307" y="1604679"/>
            <a:ext cx="5998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ru-RU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72635" y="2707336"/>
            <a:ext cx="1553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chemeClr val="bg1"/>
                </a:solidFill>
              </a:rPr>
              <a:t>Возможно ли </a:t>
            </a:r>
          </a:p>
          <a:p>
            <a:pPr algn="ctr"/>
            <a:r>
              <a:rPr lang="ru-RU" i="1" dirty="0" smtClean="0">
                <a:solidFill>
                  <a:schemeClr val="bg1"/>
                </a:solidFill>
              </a:rPr>
              <a:t>такое</a:t>
            </a: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86283" y="2554941"/>
            <a:ext cx="5289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Решение: 14-00 + 7-00 – 7-00 =14-00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1534" y="0"/>
            <a:ext cx="10018713" cy="1532965"/>
          </a:xfrm>
        </p:spPr>
        <p:txBody>
          <a:bodyPr/>
          <a:lstStyle/>
          <a:p>
            <a:r>
              <a:rPr lang="ru-RU" dirty="0" smtClean="0"/>
              <a:t>1 группа (учителя начальных классов)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99646" y="1645023"/>
            <a:ext cx="7764741" cy="395791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Задание. Подчеркни слова, относящиеся к живой природе, одной чертой, слова, относящиеся к неживой природе, двумя чертами.</a:t>
            </a:r>
          </a:p>
          <a:p>
            <a:pPr>
              <a:buNone/>
            </a:pPr>
            <a:r>
              <a:rPr lang="ru-RU" sz="3200" i="1" dirty="0" smtClean="0"/>
              <a:t>Вода, ромашка, книга, юла, кошка, кукла, школа, берёза, камень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16424" y="2420470"/>
            <a:ext cx="212269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dirty="0" smtClean="0"/>
              <a:t>1 уровень</a:t>
            </a:r>
            <a:endParaRPr lang="ru-RU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1534" y="0"/>
            <a:ext cx="10018713" cy="1532965"/>
          </a:xfrm>
        </p:spPr>
        <p:txBody>
          <a:bodyPr/>
          <a:lstStyle/>
          <a:p>
            <a:r>
              <a:rPr lang="ru-RU" dirty="0" smtClean="0"/>
              <a:t>2 группа (учителя начальных классов)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39671" y="1071263"/>
            <a:ext cx="8328211" cy="39579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Задание. Подчеркни </a:t>
            </a:r>
            <a:r>
              <a:rPr lang="ru-RU" sz="3200" dirty="0" smtClean="0"/>
              <a:t>слова, которые отвечают на вопросы кто? что?</a:t>
            </a:r>
          </a:p>
          <a:p>
            <a:pPr>
              <a:buNone/>
            </a:pPr>
            <a:r>
              <a:rPr lang="ru-RU" sz="3200" i="1" dirty="0" smtClean="0"/>
              <a:t>Солнце, рисует, красивый, </a:t>
            </a:r>
            <a:r>
              <a:rPr lang="ru-RU" sz="3200" i="1" dirty="0" err="1" smtClean="0"/>
              <a:t>розовый</a:t>
            </a:r>
            <a:r>
              <a:rPr lang="ru-RU" sz="3200" i="1" dirty="0" smtClean="0"/>
              <a:t>, белка, ромашка, играет, умный</a:t>
            </a:r>
            <a:endParaRPr lang="ru-RU" sz="32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416424" y="2420470"/>
            <a:ext cx="212269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dirty="0" smtClean="0"/>
              <a:t>1 уровень</a:t>
            </a:r>
            <a:endParaRPr lang="ru-R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4965" y="206188"/>
            <a:ext cx="9726706" cy="1532965"/>
          </a:xfrm>
        </p:spPr>
        <p:txBody>
          <a:bodyPr>
            <a:normAutofit/>
          </a:bodyPr>
          <a:lstStyle/>
          <a:p>
            <a:r>
              <a:rPr lang="ru-RU" dirty="0" smtClean="0"/>
              <a:t>3 группа (учителя </a:t>
            </a:r>
            <a:r>
              <a:rPr lang="ru-RU" dirty="0" smtClean="0"/>
              <a:t>русского  языка и </a:t>
            </a:r>
            <a:r>
              <a:rPr lang="ru-RU" dirty="0" smtClean="0"/>
              <a:t>литературы)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66565" y="1887070"/>
            <a:ext cx="8337176" cy="20484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Задание: установите </a:t>
            </a:r>
            <a:r>
              <a:rPr lang="ru-RU" dirty="0" smtClean="0"/>
              <a:t>соответствие между примерами из текста и названиями средств художественной выразительности: к каждой позиции первого столбца подберите соответствующую позицию из второго столбца.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16424" y="2420470"/>
            <a:ext cx="212269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600" dirty="0" smtClean="0"/>
              <a:t>1 уровень</a:t>
            </a:r>
            <a:endParaRPr lang="ru-RU" sz="3600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4892" y="3632418"/>
            <a:ext cx="8810065" cy="2668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302</TotalTime>
  <Words>617</Words>
  <Application>Microsoft Office PowerPoint</Application>
  <PresentationFormat>Произвольный</PresentationFormat>
  <Paragraphs>71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Parallax</vt:lpstr>
      <vt:lpstr>Практико-ориентированный семинар  «Разработка и внедрение в практику учителя-предметника разноуровневых заданий»</vt:lpstr>
      <vt:lpstr>Теоретические аспекты</vt:lpstr>
      <vt:lpstr>Задание по географии </vt:lpstr>
      <vt:lpstr>Слайд 4</vt:lpstr>
      <vt:lpstr>Три уровня заданий</vt:lpstr>
      <vt:lpstr>Слайд 6</vt:lpstr>
      <vt:lpstr>1 группа (учителя начальных классов)</vt:lpstr>
      <vt:lpstr>2 группа (учителя начальных классов)</vt:lpstr>
      <vt:lpstr>3 группа (учителя русского  языка и литературы)</vt:lpstr>
      <vt:lpstr>4 группа (учителя физической культуры, ОБЗР, технологии)</vt:lpstr>
      <vt:lpstr>5 группа (учителя истории, обществознания, английского языка)</vt:lpstr>
      <vt:lpstr>6 группа (учителя биология, география, химия, физика)</vt:lpstr>
      <vt:lpstr>7 группа (учителя математики и информатики)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Елена</cp:lastModifiedBy>
  <cp:revision>37</cp:revision>
  <dcterms:created xsi:type="dcterms:W3CDTF">2014-09-12T02:11:33Z</dcterms:created>
  <dcterms:modified xsi:type="dcterms:W3CDTF">2025-10-08T18:24:40Z</dcterms:modified>
</cp:coreProperties>
</file>