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68" r:id="rId12"/>
    <p:sldId id="265" r:id="rId13"/>
    <p:sldId id="267" r:id="rId14"/>
    <p:sldId id="271" r:id="rId15"/>
    <p:sldId id="270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681" autoAdjust="0"/>
    <p:restoredTop sz="94660"/>
  </p:normalViewPr>
  <p:slideViewPr>
    <p:cSldViewPr>
      <p:cViewPr varScale="1">
        <p:scale>
          <a:sx n="110" d="100"/>
          <a:sy n="110" d="100"/>
        </p:scale>
        <p:origin x="-166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Вклад Ярославского паровозоремонтного завода (ЯЭРЗ) в Победу над фашистской Германией в период Великой Отечественной войны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/>
              <a:t>Автор</a:t>
            </a:r>
            <a:r>
              <a:rPr lang="ru-RU" sz="1600" b="1" dirty="0" smtClean="0"/>
              <a:t>:</a:t>
            </a:r>
            <a:endParaRPr lang="ru-RU" sz="1600" dirty="0" smtClean="0"/>
          </a:p>
          <a:p>
            <a:r>
              <a:rPr lang="ru-RU" sz="1600" dirty="0" smtClean="0"/>
              <a:t>обучающаяся МОУ «Средняя школа №66» г. Ярославль, член объединения «Активисты школьного музея</a:t>
            </a:r>
            <a:r>
              <a:rPr lang="ru-RU" sz="1600" dirty="0" smtClean="0"/>
              <a:t>»</a:t>
            </a:r>
            <a:endParaRPr lang="ru-RU" sz="1600" dirty="0" smtClean="0"/>
          </a:p>
          <a:p>
            <a:endParaRPr lang="ru-RU" sz="1600" dirty="0" smtClean="0"/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Региональные открытые краеведческие чтения обучающихся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«Во славу России!»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Актуальность темы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Ярославская железная дорога играла важную роль в оборонном комплексе страны:</a:t>
            </a:r>
          </a:p>
          <a:p>
            <a:r>
              <a:rPr lang="ru-RU" dirty="0" smtClean="0"/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обеспечивала бесперебойные перевозки;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играла важную роль при обороне Москвы и Ленинграда;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осуществляла доставку грузов по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лендлизу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осуществляла связь в севером, востоком, Уралом.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Выбор темы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400" dirty="0" smtClean="0"/>
              <a:t>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предприятие и школа находятся в районе, где активисты школьного музея проводят экскурсии;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2) школа с момента своего строительства  носила №37 и была железнодорожной;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3) с заводом школу связывает общая история и долгое сотрудничество. Во время Великой Отечественной войны в школе находилось железнодорожное училище  №3 из г. Дно. Учащиеся после его окончания трудились на заводе, воевали на бронепоездах и поездах, выпускаемых или прошедших ремонт на ЯПРЗ; 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4) труд железнодорожников является частью трудового подвига жителей г. Ярославля, за что городу присвоено звание Города трудовой доблести, выпускники школы тоже причастны к этому подвигу; 5) сохранение памяти о событиях периода Великой Отечественной войны – долг нашего поколения</a:t>
            </a:r>
            <a:r>
              <a:rPr lang="ru-RU" sz="2400" dirty="0" smtClean="0"/>
              <a:t>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85800"/>
            <a:ext cx="8305800" cy="54403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400" b="1" dirty="0" smtClean="0"/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 работы: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рассмотреть вклад Ярославского паровозоремонтного завода (ЯЭРЗ) в Победу над фашистской Германией в период Великой Отечественной войны и участие выпускников школы №37 в работе завода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Задачи: 1)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рассмотреть значение продукции завода для фронта;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2)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описать условия труда в военное время;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3)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установить точки соприкосновения железнодорожной школы №37 и завода;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4)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сохранить память, популяризировать информацию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85800"/>
            <a:ext cx="8153400" cy="54403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Методы</a:t>
            </a: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анализ архивных документов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историко-описательный метод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ретроспективный метод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метод исторического исследования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интервью; </a:t>
            </a:r>
          </a:p>
          <a:p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анализ документов музея школы, ЯЭРЗ, сведений интернет источников; краеведческой информации; </a:t>
            </a:r>
          </a:p>
          <a:p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обобщение; </a:t>
            </a:r>
          </a:p>
          <a:p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ИКТ методы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lnSpcReduction="10000"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Новизна: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использованы интервью очевидцев событий, введены в научный оборот новые документы. Рассмотрены точки соприкосновения истории завода и школы №37 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Работа создана на основе документов: 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воспоминаний, мемуаров; 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фрагментов родословных; 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интервью с выпускниками 1941-1947 годов и их родственниками; 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материалов по истории школы; 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краеведческой литературы; 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тематических сайтов о Ярославской железной дороге в период войны; 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литературы по работе с источниками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8200"/>
            <a:ext cx="8001000" cy="5287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Терминологический аппарат: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Историческая память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набор передаваемых из поколения в поколение исторических сообщений, мифов, субъективно преломленных рефлексий о событиях прошлого.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Культурная память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система базовых представлений общества о прошлом, закрепленная в памятниках культуры и социальной традиции.</a:t>
            </a:r>
          </a:p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Социокультурная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идентичность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осознание человеком своей принадлежности к определенной социальной общности как носительнице конкретной культуры.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Вклад Ярославского паровозоремонтного завода (ЯЭРЗ,  «Магистраль») в Победу над фашистской Германией в период Великой Отечественной войны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53000" y="1600200"/>
            <a:ext cx="3733800" cy="4525963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Завод выпускал санитарные поезда,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бронепоезда,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бронеплощадки, вагоны-хлебопекарни, вагоны-кухни 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вагоны-бани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а также артиллерийские снаряды.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600200"/>
            <a:ext cx="4610100" cy="29833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Дивизион №54 входили бронепоезда«Суворов» и «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Кировец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0" y="1371600"/>
            <a:ext cx="4114800" cy="4754563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Завод выпускал санитарные поезда,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бронепоезда,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бронеплощадки, вагоны-хлебопекарни, вагоны-кухни 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вагоны-бани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а также артиллерийские снаряды.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производились лопаты, ножи, топоры, скобы (для измерения военной продукции), котелки, кипятильники для полевых бань,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водомаслогрейки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для танков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перевозила личный состав, технику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 фронт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s://s2.stc.all.kpcdn.net/best/yar/severnaya-zheleznaya-doroga-v-gody-vojny/images/tild6364-6631-4938-a661-303838333535__1.jpg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533400" y="1295400"/>
            <a:ext cx="3599534" cy="252888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971800"/>
            <a:ext cx="2257447" cy="3505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Строительство Дороги Победы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00600" y="1600200"/>
            <a:ext cx="3886200" cy="4525963"/>
          </a:xfrm>
        </p:spPr>
        <p:txBody>
          <a:bodyPr/>
          <a:lstStyle/>
          <a:p>
            <a:r>
              <a:rPr lang="ru-RU" b="1" dirty="0" smtClean="0"/>
              <a:t>Коридор смерти </a:t>
            </a:r>
            <a:r>
              <a:rPr lang="ru-RU" dirty="0" smtClean="0"/>
              <a:t>– участок железной дороги, проложенный по болотам, с мостами на сваях, ведущий к Дороге жизни</a:t>
            </a:r>
            <a:endParaRPr lang="ru-RU" dirty="0"/>
          </a:p>
        </p:txBody>
      </p:sp>
      <p:pic>
        <p:nvPicPr>
          <p:cNvPr id="4" name="Рисунок 3" descr="Строительство  Дороги победы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76400"/>
            <a:ext cx="4267200" cy="3505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62400" y="609600"/>
            <a:ext cx="4724400" cy="579119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Железнодорожникам пришлось перестраиваться к работе в условиях военного времени. Кроме бомбежек, это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нехватка или полное отсутствие угля и замена электрического освещения на керосиновое в семафорах  в целях  светомаскировки, это смена технологий, нехватка запчастей, увеличение скорости работы</a:t>
            </a:r>
          </a:p>
          <a:p>
            <a:pPr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7 апреля 1942 года на ЯПРЗ был создан военно-учебный пункт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для подготовки будущих снайперов, автоматчиков, бойцов и других военных специальностей. 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Марина\Desktop\17-18\5Б Федорова\1936 001.jpg"/>
          <p:cNvPicPr/>
          <p:nvPr/>
        </p:nvPicPr>
        <p:blipFill>
          <a:blip r:embed="rId2" cstate="print"/>
          <a:srcRect l="24085" t="40821" r="34275" b="16868"/>
          <a:stretch>
            <a:fillRect/>
          </a:stretch>
        </p:blipFill>
        <p:spPr bwMode="auto">
          <a:xfrm>
            <a:off x="609600" y="609600"/>
            <a:ext cx="29718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09601" y="5029200"/>
            <a:ext cx="2971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Туркин Борис Иванович,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служивший машинистом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«Средняя школа №37 (66)»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s://avatars.mds.yandex.net/get-altay/492546/2a0000015e612e3addb308d7e456ad546ddf/L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990600" y="1600200"/>
            <a:ext cx="3886200" cy="274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Архиепископ Иоанн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3429000"/>
            <a:ext cx="1809750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429000" y="4495800"/>
            <a:ext cx="20574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dirty="0" err="1" smtClean="0"/>
              <a:t>Витушкин</a:t>
            </a:r>
            <a:r>
              <a:rPr lang="ru-RU" dirty="0" smtClean="0"/>
              <a:t> Илья-Архиепископ </a:t>
            </a:r>
            <a:r>
              <a:rPr lang="ru-RU" dirty="0" err="1" smtClean="0"/>
              <a:t>Ярославско-Костромской</a:t>
            </a:r>
            <a:r>
              <a:rPr lang="ru-RU" dirty="0" smtClean="0"/>
              <a:t> старообрядческой церкви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29200" y="1752600"/>
            <a:ext cx="2895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Железнодорожное училище сварщиков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Мобилизация учеников с 7 класса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Марина\Pictures\2022-03-29 Изможеров\Изможеров 00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609600" y="457200"/>
            <a:ext cx="3575776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495800" y="457200"/>
            <a:ext cx="4191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Воспоминания Желваковых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Галины Георгиевны и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Валерия Александровича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62000" y="533400"/>
            <a:ext cx="7543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«Самолеты врага опускались так низко, что было видно лицо летчика. Страшно было не на фронте, а в тылу, когда подходил к дому, который находился у железнодорожных путей, и видел выбитые окна и раму, болтающуюся на петле. Тогда появилось решение идти на фронт добровольцем»                                                                        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			Рябов Владимир Александрович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2551837"/>
            <a:ext cx="7543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«Во время войны не ходила в бомбоубежище, оставалась дома. Бомбы падали. По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Суздалке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ул. Гоголя  стояли бараки. Помню, что у бараков бомба упала. Рядом была детская коляска. Ребенок погиб»                                       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Сегина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Телина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Мария Ивановна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62000" y="4038601"/>
            <a:ext cx="7543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Историческая справка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В течение первых двух лет войны, с сентября 1941 г. по сентябрь 1943 г., на объекты Ярославской же­лезной дороги было совершено 240 налетов вражеской авиации. Экономике дороги был нанесен огромный ущерб: уничтожено 3 паровозных депо, разрушено 69 станций и вокзалов и более 15 км пути. Урон понесла вся инфраструктура дороги: противник унич­тожил около четырех десятков жилых домов железнодорожников, 2 моста, 31 паровоз и 1252 вагона. Осенью 1941 г., когда существовала опасность прорыва немецких войск на территорию области, по приказу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ГКОжелезнодорожники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взорвали 46 мостов и сняли более 90 км пути в прифронтовой полосе. Из-за постоянных угроз мосту через Волгу был построен деревянный мост-дублер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1yar.tv/.cache/img/gallery/news/2012/05/15719/800x0-5x3-o-c/PARIVOZ-PAMIATNIK-U-DK.jpg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609600" y="609600"/>
            <a:ext cx="4111625" cy="249656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800600" y="685800"/>
            <a:ext cx="3733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Паровоз памятник в районе ДК «Магистраль»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Picture background"/>
          <p:cNvPicPr/>
          <p:nvPr/>
        </p:nvPicPr>
        <p:blipFill>
          <a:blip r:embed="rId3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3505200" y="3581400"/>
            <a:ext cx="4340225" cy="273489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609600" y="3429000"/>
            <a:ext cx="2819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Памятник зенитке на Московском вокзале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838200" y="1143000"/>
            <a:ext cx="79248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результате проведенной работы можно считать цель выполненной. Был рассмотрен военный период работы завода ЯПРЗ (ЯЭРЗ), прослежена связь школы с заводом. Получены следующие результаты; </a:t>
            </a: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  <a:buFontTx/>
              <a:buAutoNum type="arabicParenR"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завод выпускал военную продукцию, производил и ремонтировал бронепоезда, которые внесли значимый вклад в военные операции на фронтах;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  <a:buFontTx/>
              <a:buAutoNum type="arabicParenR"/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ремонт паровозов, вагонов обеспечивал масштабные необходимые перевозки на фронт, эвакуацию населения и предприятий; </a:t>
            </a: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  <a:buFontTx/>
              <a:buAutoNum type="arabicParenR"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железнодорожниками собраны деньги на два бронепоезда, один из которых был сделан в ремонтном депо Всполье, их команду составили заводчане; </a:t>
            </a: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  <a:buFontTx/>
              <a:buAutoNum type="arabicParenR"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больше половины работников ушли на фронт, обеспечивая работу железных дорог, составляя команды паровозов и бронепоездов. Завод причастен к их боевому пути. Ушедших на фронт заменили выпускники школ, подготовленные железнодорожным училищем №3, среди которых были учащиеся нашей школы; </a:t>
            </a: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  <a:buFontTx/>
              <a:buAutoNum type="arabicParenR"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работе рассмотрен трудовой подвиг завода, наших выпускников; </a:t>
            </a: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  <a:buFontTx/>
              <a:buAutoNum type="arabicParenR"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завод работал по законам военного времени, в условиях бомбежек и лишений, тем не менее, выполнял и перевыполнял государственный заказ; </a:t>
            </a:r>
          </a:p>
          <a:p>
            <a:pPr lvl="0" indent="449263" fontAlgn="base">
              <a:spcBef>
                <a:spcPct val="0"/>
              </a:spcBef>
              <a:spcAft>
                <a:spcPct val="0"/>
              </a:spcAft>
              <a:buFontTx/>
              <a:buAutoNum type="arabicParenR"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патриотизм, высокие человеческие качества помогали преодолевать угрозы для жизни и здоровья, технологические трудности, нехватку топлива, выполнять военные заказы в короткие сроки. Работники завода показали трудовой героизм, который отмечен как на личном, так и на коллективном уровне. Героями труда тогда были все. В работе введены в научный оборот воспоминания, интервью, материалы архива школы и музея ЯЭРЗ.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603</TotalTime>
  <Words>992</Words>
  <PresentationFormat>Экран (4:3)</PresentationFormat>
  <Paragraphs>79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Office Theme</vt:lpstr>
      <vt:lpstr>Вклад Ярославского паровозоремонтного завода (ЯЭРЗ) в Победу над фашистской Германией в период Великой Отечественной войны</vt:lpstr>
      <vt:lpstr>Актуальность темы</vt:lpstr>
      <vt:lpstr>Выбор темы</vt:lpstr>
      <vt:lpstr>Слайд 4</vt:lpstr>
      <vt:lpstr>Слайд 5</vt:lpstr>
      <vt:lpstr>Слайд 6</vt:lpstr>
      <vt:lpstr>Слайд 7</vt:lpstr>
      <vt:lpstr>Глава I. Вклад Ярославского паровозоремонтного завода (ЯЭРЗ,  «Магистраль») в Победу над фашистской Германией в период Великой Отечественной войны</vt:lpstr>
      <vt:lpstr>Дивизион №54 входили бронепоезда«Суворов» и «Кировец»</vt:lpstr>
      <vt:lpstr>Строительство Дороги Победы</vt:lpstr>
      <vt:lpstr>Слайд 11</vt:lpstr>
      <vt:lpstr>«Средняя школа №37 (66)»</vt:lpstr>
      <vt:lpstr>Слайд 13</vt:lpstr>
      <vt:lpstr>Слайд 14</vt:lpstr>
      <vt:lpstr>Слайд 15</vt:lpstr>
      <vt:lpstr>Заключение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Вклад Ярославского паровозоремонтного завода (ЯЭРЗ) в Победу над фашистской Германией в период Великой Отечественной войны</dc:title>
  <dc:creator>ПК</dc:creator>
  <cp:lastModifiedBy>ПК</cp:lastModifiedBy>
  <cp:revision>16</cp:revision>
  <dcterms:created xsi:type="dcterms:W3CDTF">2025-10-29T06:24:52Z</dcterms:created>
  <dcterms:modified xsi:type="dcterms:W3CDTF">2025-10-31T18:52:22Z</dcterms:modified>
</cp:coreProperties>
</file>